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  <p:sldMasterId id="2147483712" r:id="rId2"/>
    <p:sldMasterId id="2147483727" r:id="rId3"/>
  </p:sldMasterIdLst>
  <p:notesMasterIdLst>
    <p:notesMasterId r:id="rId14"/>
  </p:notesMasterIdLst>
  <p:handoutMasterIdLst>
    <p:handoutMasterId r:id="rId15"/>
  </p:handoutMasterIdLst>
  <p:sldIdLst>
    <p:sldId id="443" r:id="rId4"/>
    <p:sldId id="637" r:id="rId5"/>
    <p:sldId id="649" r:id="rId6"/>
    <p:sldId id="650" r:id="rId7"/>
    <p:sldId id="651" r:id="rId8"/>
    <p:sldId id="652" r:id="rId9"/>
    <p:sldId id="654" r:id="rId10"/>
    <p:sldId id="634" r:id="rId11"/>
    <p:sldId id="655" r:id="rId12"/>
    <p:sldId id="54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79872" autoAdjust="0"/>
  </p:normalViewPr>
  <p:slideViewPr>
    <p:cSldViewPr snapToGrid="0" showGuides="1">
      <p:cViewPr>
        <p:scale>
          <a:sx n="66" d="100"/>
          <a:sy n="66" d="100"/>
        </p:scale>
        <p:origin x="1186" y="293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notesViewPr>
    <p:cSldViewPr snapToGrid="0" showGuides="1">
      <p:cViewPr varScale="1">
        <p:scale>
          <a:sx n="91" d="100"/>
          <a:sy n="91" d="100"/>
        </p:scale>
        <p:origin x="26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06/09/2024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06/09/2024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339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48E3-CFE0-457E-BD02-7012878CBC9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79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2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898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64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67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121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2304D-F03C-A44C-B58F-64002ED6FF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91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78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00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hyperlink" Target="https://designguide.ku.dk/skabeloner/powerpoint/praesentationer/" TargetMode="External"/><Relationship Id="rId4" Type="http://schemas.openxmlformats.org/officeDocument/2006/relationships/hyperlink" Target="https://image.ku.dk/shared/aZwD18034DnM3TYEw9XagEF6kxI6MLkV" TargetMode="External"/><Relationship Id="rId9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6.emf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17.png"/><Relationship Id="rId10" Type="http://schemas.openxmlformats.org/officeDocument/2006/relationships/hyperlink" Target="https://www.linkedin.com/company/aragorn-eu/about/?viewAsMember=true" TargetMode="External"/><Relationship Id="rId4" Type="http://schemas.openxmlformats.org/officeDocument/2006/relationships/hyperlink" Target="https://eur06.safelinks.protection.outlook.com/?url=http%3A%2F%2Fwww.aragorn-horizon.eu%2F&amp;data=05%7C01%7Candre.zhulpacamporesi%40icons.it%7C243dea150a5d4b12d97408db73ec81ba%7Ca628572e06f94cb2ba541c48b387e170%7C0%7C0%7C638231231845544846%7CUnknown%7CTWFpbGZsb3d8eyJWIjoiMC4wLjAwMDAiLCJQIjoiV2luMzIiLCJBTiI6Ik1haWwiLCJXVCI6Mn0%3D%7C3000%7C%7C%7C&amp;sdata=EGW0wofBJgoqZjVX%2BXa%2FiDAUQ8%2BV7aOzQIfchJ2k%2BKc%3D&amp;reserved=0" TargetMode="External"/><Relationship Id="rId9" Type="http://schemas.openxmlformats.org/officeDocument/2006/relationships/hyperlink" Target="https://twitter.com/AragornEU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916BA171-A8D6-BD97-B474-75F02EF18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4F7F37-C978-4070-A8C9-9984E7C2ABE6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CCA8-EEC6-4184-AB5B-DDB10B05E1AF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901C-AD74-491C-9322-C106FC5C099A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2672-5B44-4DB0-8EDF-4BB4CF579FAA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3466E77-7984-4F3B-92EF-834A85591B11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ullet li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marL="363600" marR="0" lvl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E691-BE0D-4934-9C30-12FC42105A2C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25972C5-CAD7-9DDE-E435-19581171941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bullet li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BE37-F289-4BB8-B1E0-101EB4AC95E3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Name, source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4BC4-6516-49EF-A62A-EB81A07AF391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5D5-9A7E-477A-A544-9723531FD0FA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40AC-C468-4DBB-AF86-AC5724FDA50F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268BAA3-AF98-A946-16EB-29ED74D4E93C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text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7F2-18C7-4623-927B-09989FC5CA4D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en-GB" dirty="0"/>
              <a:t>...click to add text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4B0C9B8-9199-DB66-C3E1-5BCBE19EE6D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F3CC8A4E-DD42-3359-871D-736513372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1282B6A-0E05-4999-B083-B58431580830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5BB6-14D6-4C5D-A392-87B2F024F171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102B45B-BE10-0955-7D2B-71607E79FE0D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EE70-9EF6-4011-9FEC-8E4C1B37B6E7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0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                     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98F8-8127-4186-B6E0-5A9DB8590659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C55F-A06C-4D12-9FE7-11486C7072EC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065828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FB4-74ED-479B-AC3F-D58B1D2996E2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C22F958-FB17-66E4-EB45-75E15E5E3F8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3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6FC0-1C68-46A1-95BA-D879D9D7980D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6BCCAFF-7E95-0536-8297-4959B0CA01D7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065828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E2D-5BB7-4858-806B-E9B8121B6310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A49A202-D2D5-25B6-2F32-60A741CCF725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bg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869E-E124-4C9B-86F5-EB1AF46F875F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42F60A0-C020-A529-4A95-65C8AC9FA2C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         text...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B06-9E5C-4DC0-BDE6-1E991C758329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AC6CF46-91DC-976D-9F2D-0F1B85D185F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mm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1D8F-85B9-4001-AF63-8B6D3CD2CF9F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GB" sz="59500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A35AA5B6-111C-4735-AFC4-EBC2CB1BF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ECB2203-00D5-4F87-8F9D-D0B17AC42B67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22F690-D5D4-4852-B56B-61A8F1BA299A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94A88-BF4A-BF39-B835-B0C753B4C19A}"/>
              </a:ext>
            </a:extLst>
          </p:cNvPr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18" name="Text Box 48">
            <a:extLst>
              <a:ext uri="{FF2B5EF4-FFF2-40B4-BE49-F238E27FC236}">
                <a16:creationId xmlns:a16="http://schemas.microsoft.com/office/drawing/2014/main" id="{91151374-92CC-87E1-F9AB-1D43CA0CBE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template in 16:9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16:9 format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“small"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48">
            <a:extLst>
              <a:ext uri="{FF2B5EF4-FFF2-40B4-BE49-F238E27FC236}">
                <a16:creationId xmlns:a16="http://schemas.microsoft.com/office/drawing/2014/main" id="{CC1000A9-67B6-3DBE-1556-907DFA8F39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</a:p>
        </p:txBody>
      </p:sp>
      <p:sp>
        <p:nvSpPr>
          <p:cNvPr id="30" name="Text Box 48">
            <a:extLst>
              <a:ext uri="{FF2B5EF4-FFF2-40B4-BE49-F238E27FC236}">
                <a16:creationId xmlns:a16="http://schemas.microsoft.com/office/drawing/2014/main" id="{57AF5228-50BD-AF36-C290-EB6F54DA4A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32" name="Billede 40">
            <a:extLst>
              <a:ext uri="{FF2B5EF4-FFF2-40B4-BE49-F238E27FC236}">
                <a16:creationId xmlns:a16="http://schemas.microsoft.com/office/drawing/2014/main" id="{47DEC83E-2557-C64A-8710-5E90C5500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34" name="Text Box 48">
            <a:extLst>
              <a:ext uri="{FF2B5EF4-FFF2-40B4-BE49-F238E27FC236}">
                <a16:creationId xmlns:a16="http://schemas.microsoft.com/office/drawing/2014/main" id="{296B2A40-51DD-3C24-64B4-9C261EFED2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</a:p>
        </p:txBody>
      </p:sp>
      <p:sp>
        <p:nvSpPr>
          <p:cNvPr id="36" name="Text Box 48">
            <a:extLst>
              <a:ext uri="{FF2B5EF4-FFF2-40B4-BE49-F238E27FC236}">
                <a16:creationId xmlns:a16="http://schemas.microsoft.com/office/drawing/2014/main" id="{26A5352B-2D88-0049-FF68-7A3677982A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Text Box 48">
            <a:extLst>
              <a:ext uri="{FF2B5EF4-FFF2-40B4-BE49-F238E27FC236}">
                <a16:creationId xmlns:a16="http://schemas.microsoft.com/office/drawing/2014/main" id="{F1FD1FCB-14AB-C8C8-E3B6-3A9C235434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</a:p>
        </p:txBody>
      </p:sp>
      <p:sp>
        <p:nvSpPr>
          <p:cNvPr id="40" name="Text Box 48">
            <a:extLst>
              <a:ext uri="{FF2B5EF4-FFF2-40B4-BE49-F238E27FC236}">
                <a16:creationId xmlns:a16="http://schemas.microsoft.com/office/drawing/2014/main" id="{C4D76095-C685-6F22-B51D-0AFAF348C4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14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16:9 format via this link: 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https://image.ku.dk/shared/aZwD18034DnM3TYEw9XagEF6kxI6MLkV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</a:p>
        </p:txBody>
      </p:sp>
      <p:sp>
        <p:nvSpPr>
          <p:cNvPr id="42" name="Text Box 48">
            <a:extLst>
              <a:ext uri="{FF2B5EF4-FFF2-40B4-BE49-F238E27FC236}">
                <a16:creationId xmlns:a16="http://schemas.microsoft.com/office/drawing/2014/main" id="{449B76C2-6958-26C2-DD52-28127622EE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 is: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</a:p>
        </p:txBody>
      </p:sp>
      <p:sp>
        <p:nvSpPr>
          <p:cNvPr id="44" name="Text Box 48">
            <a:extLst>
              <a:ext uri="{FF2B5EF4-FFF2-40B4-BE49-F238E27FC236}">
                <a16:creationId xmlns:a16="http://schemas.microsoft.com/office/drawing/2014/main" id="{B1B679C7-F81E-AF72-3832-BC2B20AF81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46" name="Text Box 48">
            <a:extLst>
              <a:ext uri="{FF2B5EF4-FFF2-40B4-BE49-F238E27FC236}">
                <a16:creationId xmlns:a16="http://schemas.microsoft.com/office/drawing/2014/main" id="{DBC859E9-AAD9-582D-9CAB-53B97A96B2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</a:p>
        </p:txBody>
      </p:sp>
      <p:sp>
        <p:nvSpPr>
          <p:cNvPr id="48" name="Text Box 48">
            <a:extLst>
              <a:ext uri="{FF2B5EF4-FFF2-40B4-BE49-F238E27FC236}">
                <a16:creationId xmlns:a16="http://schemas.microsoft.com/office/drawing/2014/main" id="{5BDA7DE1-7BD9-6953-4F2C-C23FAB665D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www.designguide.ku.dk/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0" name="Billede 25">
            <a:extLst>
              <a:ext uri="{FF2B5EF4-FFF2-40B4-BE49-F238E27FC236}">
                <a16:creationId xmlns:a16="http://schemas.microsoft.com/office/drawing/2014/main" id="{2BC7410A-935F-DC4A-F8A5-7F39AC457C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2" name="Billede 36">
            <a:extLst>
              <a:ext uri="{FF2B5EF4-FFF2-40B4-BE49-F238E27FC236}">
                <a16:creationId xmlns:a16="http://schemas.microsoft.com/office/drawing/2014/main" id="{56A21FCA-F356-F238-3DEE-A13BEFECD3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54" name="Billede 37">
            <a:extLst>
              <a:ext uri="{FF2B5EF4-FFF2-40B4-BE49-F238E27FC236}">
                <a16:creationId xmlns:a16="http://schemas.microsoft.com/office/drawing/2014/main" id="{8288A8D2-A953-FCF5-C54C-BED0258209D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56" name="Text Box 48">
            <a:extLst>
              <a:ext uri="{FF2B5EF4-FFF2-40B4-BE49-F238E27FC236}">
                <a16:creationId xmlns:a16="http://schemas.microsoft.com/office/drawing/2014/main" id="{1AAEA91B-6C9C-9157-EFF5-6EEB67507A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8" name="Picture 61">
            <a:extLst>
              <a:ext uri="{FF2B5EF4-FFF2-40B4-BE49-F238E27FC236}">
                <a16:creationId xmlns:a16="http://schemas.microsoft.com/office/drawing/2014/main" id="{874C9D93-430E-897F-0010-953653748BC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ey message_image_Syn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9384" y="190502"/>
            <a:ext cx="11418277" cy="524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8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49384" y="1147765"/>
            <a:ext cx="11418277" cy="456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54"/>
                </a:solidFill>
              </a:defRPr>
            </a:lvl1pPr>
            <a:lvl2pPr>
              <a:defRPr>
                <a:solidFill>
                  <a:srgbClr val="006654"/>
                </a:solidFill>
              </a:defRPr>
            </a:lvl2pPr>
            <a:lvl3pPr>
              <a:defRPr>
                <a:solidFill>
                  <a:srgbClr val="006654"/>
                </a:solidFill>
              </a:defRPr>
            </a:lvl3pPr>
            <a:lvl4pPr>
              <a:defRPr>
                <a:solidFill>
                  <a:srgbClr val="006654"/>
                </a:solidFill>
              </a:defRPr>
            </a:lvl4pPr>
            <a:lvl5pPr>
              <a:defRPr>
                <a:solidFill>
                  <a:srgbClr val="0066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213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DD6-2126-4C5A-ADA9-CF5BE748E714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579933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DD6-2126-4C5A-ADA9-CF5BE748E714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614548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DD6-2126-4C5A-ADA9-CF5BE748E714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452035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DD6-2126-4C5A-ADA9-CF5BE748E714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303115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DD6-2126-4C5A-ADA9-CF5BE748E714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821316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DD6-2126-4C5A-ADA9-CF5BE748E714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047910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6E77-7984-4F3B-92EF-834A85591B11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581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DD6-2126-4C5A-ADA9-CF5BE748E714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49306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 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5841F5BD-07B0-188F-6A65-1A9CB91075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700EDC7-A33F-4ACB-87EF-882B537199F0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DD6-2126-4C5A-ADA9-CF5BE748E714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377406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DD6-2126-4C5A-ADA9-CF5BE748E714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672153"/>
      </p:ext>
    </p:extLst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DD6-2126-4C5A-ADA9-CF5BE748E714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11764"/>
      </p:ext>
    </p:extLst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 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5841F5BD-07B0-188F-6A65-1A9CB91075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700EDC7-A33F-4ACB-87EF-882B537199F0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349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ey message_image_Syn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9384" y="190502"/>
            <a:ext cx="11418277" cy="524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8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49384" y="1147765"/>
            <a:ext cx="11418277" cy="456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54"/>
                </a:solidFill>
              </a:defRPr>
            </a:lvl1pPr>
            <a:lvl2pPr>
              <a:defRPr>
                <a:solidFill>
                  <a:srgbClr val="006654"/>
                </a:solidFill>
              </a:defRPr>
            </a:lvl2pPr>
            <a:lvl3pPr>
              <a:defRPr>
                <a:solidFill>
                  <a:srgbClr val="006654"/>
                </a:solidFill>
              </a:defRPr>
            </a:lvl3pPr>
            <a:lvl4pPr>
              <a:defRPr>
                <a:solidFill>
                  <a:srgbClr val="006654"/>
                </a:solidFill>
              </a:defRPr>
            </a:lvl4pPr>
            <a:lvl5pPr>
              <a:defRPr>
                <a:solidFill>
                  <a:srgbClr val="0066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79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A36-139A-4E3F-B6A0-7BD657AD45E8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145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C1CE60-86E5-186E-DBCD-5DBFD5DF6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934" y="2067165"/>
            <a:ext cx="10972132" cy="1772653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DB04101-BE57-3461-5655-73E183593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934" y="4012857"/>
            <a:ext cx="10972132" cy="138210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BF14F18-E539-0A51-B9A7-18784AABBF14}"/>
              </a:ext>
            </a:extLst>
          </p:cNvPr>
          <p:cNvGrpSpPr/>
          <p:nvPr userDrawn="1"/>
        </p:nvGrpSpPr>
        <p:grpSpPr>
          <a:xfrm>
            <a:off x="9409336" y="736006"/>
            <a:ext cx="2172730" cy="430887"/>
            <a:chOff x="2070257" y="6282353"/>
            <a:chExt cx="2172730" cy="430887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5B3161C8-387B-CF66-70BB-6C1314600938}"/>
                </a:ext>
              </a:extLst>
            </p:cNvPr>
            <p:cNvSpPr txBox="1"/>
            <p:nvPr userDrawn="1"/>
          </p:nvSpPr>
          <p:spPr>
            <a:xfrm>
              <a:off x="2763442" y="6282353"/>
              <a:ext cx="14795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1" kern="1200" err="1">
                  <a:solidFill>
                    <a:schemeClr val="bg1"/>
                  </a:solidFill>
                  <a:effectLst/>
                  <a:latin typeface="Garamond" panose="02020404030301010803" pitchFamily="18" charset="0"/>
                  <a:ea typeface="+mn-ea"/>
                  <a:cs typeface="Calibri" panose="020F0502020204030204" pitchFamily="34" charset="0"/>
                </a:rPr>
                <a:t>Funded</a:t>
              </a:r>
              <a:r>
                <a:rPr lang="it-IT" sz="1100" b="1" kern="1200">
                  <a:solidFill>
                    <a:schemeClr val="bg1"/>
                  </a:solidFill>
                  <a:effectLst/>
                  <a:latin typeface="Garamond" panose="02020404030301010803" pitchFamily="18" charset="0"/>
                  <a:ea typeface="+mn-ea"/>
                  <a:cs typeface="Calibri" panose="020F0502020204030204" pitchFamily="34" charset="0"/>
                </a:rPr>
                <a:t> by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1" kern="1200">
                  <a:solidFill>
                    <a:schemeClr val="bg1"/>
                  </a:solidFill>
                  <a:effectLst/>
                  <a:latin typeface="Garamond" panose="02020404030301010803" pitchFamily="18" charset="0"/>
                  <a:ea typeface="+mn-ea"/>
                  <a:cs typeface="Calibri" panose="020F0502020204030204" pitchFamily="34" charset="0"/>
                </a:rPr>
                <a:t>The </a:t>
              </a:r>
              <a:r>
                <a:rPr lang="it-IT" sz="1100" b="1" kern="1200" err="1">
                  <a:solidFill>
                    <a:schemeClr val="bg1"/>
                  </a:solidFill>
                  <a:effectLst/>
                  <a:latin typeface="Garamond" panose="02020404030301010803" pitchFamily="18" charset="0"/>
                  <a:ea typeface="+mn-ea"/>
                  <a:cs typeface="Calibri" panose="020F0502020204030204" pitchFamily="34" charset="0"/>
                </a:rPr>
                <a:t>European</a:t>
              </a:r>
              <a:r>
                <a:rPr lang="it-IT" sz="1100" b="1" kern="1200">
                  <a:solidFill>
                    <a:schemeClr val="bg1"/>
                  </a:solidFill>
                  <a:effectLst/>
                  <a:latin typeface="Garamond" panose="02020404030301010803" pitchFamily="18" charset="0"/>
                  <a:ea typeface="+mn-ea"/>
                  <a:cs typeface="Calibri" panose="020F0502020204030204" pitchFamily="34" charset="0"/>
                </a:rPr>
                <a:t> Union</a:t>
              </a:r>
              <a:endParaRPr lang="en-GB" sz="1100" b="1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1" name="Immagine 10" descr="EU_flag.jpg">
              <a:extLst>
                <a:ext uri="{FF2B5EF4-FFF2-40B4-BE49-F238E27FC236}">
                  <a16:creationId xmlns:a16="http://schemas.microsoft.com/office/drawing/2014/main" id="{1211AAB3-031D-500D-B526-47CA16FBC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257" y="6294110"/>
              <a:ext cx="634980" cy="41912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5236BA-FDBE-42D4-936D-8403F4CB8738}"/>
              </a:ext>
            </a:extLst>
          </p:cNvPr>
          <p:cNvSpPr txBox="1"/>
          <p:nvPr userDrawn="1"/>
        </p:nvSpPr>
        <p:spPr>
          <a:xfrm>
            <a:off x="4347543" y="628285"/>
            <a:ext cx="459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err="1">
                <a:solidFill>
                  <a:schemeClr val="accent4"/>
                </a:solidFill>
              </a:rPr>
              <a:t>Achieving</a:t>
            </a:r>
            <a:r>
              <a:rPr lang="it-IT">
                <a:solidFill>
                  <a:schemeClr val="accent4"/>
                </a:solidFill>
              </a:rPr>
              <a:t> </a:t>
            </a:r>
            <a:r>
              <a:rPr lang="it-IT" err="1">
                <a:solidFill>
                  <a:schemeClr val="accent4"/>
                </a:solidFill>
              </a:rPr>
              <a:t>Remediation</a:t>
            </a:r>
            <a:r>
              <a:rPr lang="it-IT">
                <a:solidFill>
                  <a:schemeClr val="accent4"/>
                </a:solidFill>
              </a:rPr>
              <a:t> And </a:t>
            </a:r>
            <a:r>
              <a:rPr lang="it-IT" err="1">
                <a:solidFill>
                  <a:schemeClr val="accent4"/>
                </a:solidFill>
              </a:rPr>
              <a:t>GOverning</a:t>
            </a:r>
            <a:r>
              <a:rPr lang="it-IT">
                <a:solidFill>
                  <a:schemeClr val="accent4"/>
                </a:solidFill>
              </a:rPr>
              <a:t> </a:t>
            </a:r>
            <a:r>
              <a:rPr lang="it-IT" err="1">
                <a:solidFill>
                  <a:schemeClr val="accent4"/>
                </a:solidFill>
              </a:rPr>
              <a:t>Restoration</a:t>
            </a:r>
            <a:r>
              <a:rPr lang="it-IT">
                <a:solidFill>
                  <a:schemeClr val="accent4"/>
                </a:solidFill>
              </a:rPr>
              <a:t> of </a:t>
            </a:r>
            <a:r>
              <a:rPr lang="it-IT" err="1">
                <a:solidFill>
                  <a:schemeClr val="accent4"/>
                </a:solidFill>
              </a:rPr>
              <a:t>contaminated</a:t>
            </a:r>
            <a:r>
              <a:rPr lang="it-IT">
                <a:solidFill>
                  <a:schemeClr val="accent4"/>
                </a:solidFill>
              </a:rPr>
              <a:t> </a:t>
            </a:r>
            <a:r>
              <a:rPr lang="it-IT" err="1">
                <a:solidFill>
                  <a:schemeClr val="accent4"/>
                </a:solidFill>
              </a:rPr>
              <a:t>soils</a:t>
            </a:r>
            <a:r>
              <a:rPr lang="it-IT">
                <a:solidFill>
                  <a:schemeClr val="accent4"/>
                </a:solidFill>
              </a:rPr>
              <a:t> </a:t>
            </a:r>
            <a:r>
              <a:rPr lang="it-IT" err="1">
                <a:solidFill>
                  <a:schemeClr val="accent4"/>
                </a:solidFill>
              </a:rPr>
              <a:t>Now</a:t>
            </a:r>
            <a:endParaRPr lang="it-IT">
              <a:solidFill>
                <a:schemeClr val="accent4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57F300F-5D45-768F-647E-A7C0FBFF5F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523" y="680343"/>
            <a:ext cx="3270603" cy="759837"/>
          </a:xfrm>
          <a:prstGeom prst="rect">
            <a:avLst/>
          </a:prstGeom>
        </p:spPr>
      </p:pic>
      <p:sp>
        <p:nvSpPr>
          <p:cNvPr id="8" name="Segnaposto immagine 20">
            <a:extLst>
              <a:ext uri="{FF2B5EF4-FFF2-40B4-BE49-F238E27FC236}">
                <a16:creationId xmlns:a16="http://schemas.microsoft.com/office/drawing/2014/main" id="{6A451D35-38FC-8856-773B-AE8393E27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934" y="5738847"/>
            <a:ext cx="1539875" cy="80327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 err="1"/>
              <a:t>Partner’s</a:t>
            </a:r>
            <a:r>
              <a:rPr lang="it-IT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781980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">
    <p:bg>
      <p:bgPr>
        <a:solidFill>
          <a:schemeClr val="tx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09934" y="2118185"/>
            <a:ext cx="10972132" cy="174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540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09934" y="3996187"/>
            <a:ext cx="10972132" cy="5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573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bg>
      <p:bgPr>
        <a:solidFill>
          <a:schemeClr val="tx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080599" y="2124667"/>
            <a:ext cx="10226845" cy="364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3866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800" b="1">
                <a:solidFill>
                  <a:schemeClr val="lt1"/>
                </a:solidFill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marL="1219170" lvl="1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2pPr>
            <a:lvl3pPr marL="1828754" lvl="2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3pPr>
            <a:lvl4pPr marL="2438339" lvl="3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4267">
                <a:solidFill>
                  <a:schemeClr val="lt1"/>
                </a:solidFill>
              </a:defRPr>
            </a:lvl4pPr>
            <a:lvl5pPr marL="3047924" lvl="4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5pPr>
            <a:lvl6pPr marL="3657509" lvl="5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6pPr>
            <a:lvl7pPr marL="4267093" lvl="6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4267">
                <a:solidFill>
                  <a:schemeClr val="lt1"/>
                </a:solidFill>
              </a:defRPr>
            </a:lvl7pPr>
            <a:lvl8pPr marL="4876678" lvl="7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8pPr>
            <a:lvl9pPr marL="5486263" lvl="8" indent="-575719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1080600" y="893692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accent4"/>
                </a:solidFill>
                <a:latin typeface="Garamond" panose="02020404030301010803" pitchFamily="18" charset="0"/>
                <a:ea typeface="Montserrat"/>
                <a:cs typeface="Montserrat"/>
                <a:sym typeface="Montserrat"/>
              </a:rPr>
              <a:t>“</a:t>
            </a:r>
            <a:endParaRPr sz="12800" b="1">
              <a:solidFill>
                <a:schemeClr val="accent4"/>
              </a:solidFill>
              <a:latin typeface="Garamond" panose="02020404030301010803" pitchFamily="18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803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 userDrawn="1">
  <p:cSld name="1_Quote">
    <p:bg>
      <p:bgPr>
        <a:solidFill>
          <a:schemeClr val="tx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Google Shape;20;p3">
            <a:extLst>
              <a:ext uri="{FF2B5EF4-FFF2-40B4-BE49-F238E27FC236}">
                <a16:creationId xmlns:a16="http://schemas.microsoft.com/office/drawing/2014/main" id="{EC998C2B-A199-37F0-75E5-23168157D52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9934" y="1325217"/>
            <a:ext cx="10972132" cy="420756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8000">
                <a:solidFill>
                  <a:schemeClr val="accent4"/>
                </a:solidFill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089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A98E7E85-8DE3-687D-4837-DB9872BFC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32F916-FBB8-40A8-BEA6-3A387B65F474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09934" y="1114667"/>
            <a:ext cx="1097213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09934" y="1906863"/>
            <a:ext cx="10972132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7936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09934" y="1114667"/>
            <a:ext cx="1097213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09934" y="1906867"/>
            <a:ext cx="538005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202017" y="1906867"/>
            <a:ext cx="5380051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5225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 userDrawn="1">
  <p:cSld name="Title + 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09934" y="1906867"/>
            <a:ext cx="3428269" cy="42421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381947" y="1906867"/>
            <a:ext cx="3428269" cy="42421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8153797" y="1906867"/>
            <a:ext cx="3428269" cy="42421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Google Shape;43;p6">
            <a:extLst>
              <a:ext uri="{FF2B5EF4-FFF2-40B4-BE49-F238E27FC236}">
                <a16:creationId xmlns:a16="http://schemas.microsoft.com/office/drawing/2014/main" id="{1DC47302-EBDA-960F-C1D6-B969AC577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934" y="1114667"/>
            <a:ext cx="1097213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866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 userDrawn="1">
  <p:cSld name="1_Title + 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0A8129D4-55DC-62D2-2222-84A2784B6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34" y="2104530"/>
            <a:ext cx="2395809" cy="2150444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egnaposto immagine 8">
            <a:extLst>
              <a:ext uri="{FF2B5EF4-FFF2-40B4-BE49-F238E27FC236}">
                <a16:creationId xmlns:a16="http://schemas.microsoft.com/office/drawing/2014/main" id="{1918D65C-027A-D061-333B-C9B9DA0950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9514" y="2104530"/>
            <a:ext cx="2395809" cy="2150444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egnaposto immagine 8">
            <a:extLst>
              <a:ext uri="{FF2B5EF4-FFF2-40B4-BE49-F238E27FC236}">
                <a16:creationId xmlns:a16="http://schemas.microsoft.com/office/drawing/2014/main" id="{B76A6D42-4144-3492-40F0-A45E51FEC1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7482" y="2104530"/>
            <a:ext cx="2395809" cy="215044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egnaposto immagine 8">
            <a:extLst>
              <a:ext uri="{FF2B5EF4-FFF2-40B4-BE49-F238E27FC236}">
                <a16:creationId xmlns:a16="http://schemas.microsoft.com/office/drawing/2014/main" id="{F9535ADE-039C-510F-9E3D-29C9CE0935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87063" y="2104530"/>
            <a:ext cx="2395809" cy="2150444"/>
          </a:xfrm>
        </p:spPr>
        <p:txBody>
          <a:bodyPr/>
          <a:lstStyle/>
          <a:p>
            <a:endParaRPr lang="en-GB"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Google Shape;43;p6">
            <a:extLst>
              <a:ext uri="{FF2B5EF4-FFF2-40B4-BE49-F238E27FC236}">
                <a16:creationId xmlns:a16="http://schemas.microsoft.com/office/drawing/2014/main" id="{1DC47302-EBDA-960F-C1D6-B969AC577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934" y="1114667"/>
            <a:ext cx="1097213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EF6E8857-65F9-7171-0337-E160055508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599" y="4470821"/>
            <a:ext cx="2395809" cy="12725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/>
          </a:p>
        </p:txBody>
      </p:sp>
      <p:sp>
        <p:nvSpPr>
          <p:cNvPr id="19" name="Segnaposto testo 17">
            <a:extLst>
              <a:ext uri="{FF2B5EF4-FFF2-40B4-BE49-F238E27FC236}">
                <a16:creationId xmlns:a16="http://schemas.microsoft.com/office/drawing/2014/main" id="{5941CDA5-6C3C-AFBF-4676-C11445364B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9514" y="4470821"/>
            <a:ext cx="2395809" cy="12725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/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2A4D1BE1-0480-E586-6486-A1EF9AF9D7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6679" y="4470821"/>
            <a:ext cx="2395809" cy="12725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/>
          </a:p>
        </p:txBody>
      </p:sp>
      <p:sp>
        <p:nvSpPr>
          <p:cNvPr id="21" name="Segnaposto testo 17">
            <a:extLst>
              <a:ext uri="{FF2B5EF4-FFF2-40B4-BE49-F238E27FC236}">
                <a16:creationId xmlns:a16="http://schemas.microsoft.com/office/drawing/2014/main" id="{8CD0C6E0-84CE-2319-9B6D-E81DA1B60F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83844" y="4475659"/>
            <a:ext cx="2395809" cy="12725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" name="Google Shape;43;p6">
            <a:extLst>
              <a:ext uri="{FF2B5EF4-FFF2-40B4-BE49-F238E27FC236}">
                <a16:creationId xmlns:a16="http://schemas.microsoft.com/office/drawing/2014/main" id="{0C067899-72AF-9374-6C01-9ADBBD936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934" y="1114667"/>
            <a:ext cx="1097213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058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ED0A047-5DDB-BD3C-75F6-79DA4837FE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609934" y="5875067"/>
            <a:ext cx="10972132" cy="40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0422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09934" y="524733"/>
            <a:ext cx="5380050" cy="15028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09934" y="2199861"/>
            <a:ext cx="5380050" cy="41334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08566262-D441-F67D-9953-C3882305DF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018" y="0"/>
            <a:ext cx="5989982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474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" name="Google Shape;43;p6">
            <a:extLst>
              <a:ext uri="{FF2B5EF4-FFF2-40B4-BE49-F238E27FC236}">
                <a16:creationId xmlns:a16="http://schemas.microsoft.com/office/drawing/2014/main" id="{0C067899-72AF-9374-6C01-9ADBBD936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934" y="1114667"/>
            <a:ext cx="1097213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Garamond" panose="02020404030301010803" pitchFamily="18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4E73D0-A4B2-3D4E-38B0-93F7340A25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749425"/>
            <a:ext cx="10972131" cy="43730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96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1_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609934" y="5875067"/>
            <a:ext cx="10972132" cy="4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947352F-5681-5B32-5816-0863515346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934" y="582933"/>
            <a:ext cx="10852496" cy="51817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3868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55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92A049D1-BE16-6369-9C11-6D9136DAE0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C2548D2-4180-4C59-97F2-D3D2E14098F1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 userDrawn="1">
  <p:cSld name="Blank dark">
    <p:bg>
      <p:bgPr>
        <a:solidFill>
          <a:schemeClr val="tx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1C06104A-5EEA-C2DB-A011-1A5BA1732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934" y="1835966"/>
            <a:ext cx="10972132" cy="1201153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BB65772-5233-83CE-A21D-F07D998180F0}"/>
              </a:ext>
            </a:extLst>
          </p:cNvPr>
          <p:cNvGrpSpPr/>
          <p:nvPr userDrawn="1"/>
        </p:nvGrpSpPr>
        <p:grpSpPr>
          <a:xfrm>
            <a:off x="5461016" y="567557"/>
            <a:ext cx="6121049" cy="563508"/>
            <a:chOff x="2868232" y="6013181"/>
            <a:chExt cx="6121049" cy="563508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7BF06F3E-4204-1E92-8B55-4E15DDE605AE}"/>
                </a:ext>
              </a:extLst>
            </p:cNvPr>
            <p:cNvSpPr txBox="1"/>
            <p:nvPr userDrawn="1"/>
          </p:nvSpPr>
          <p:spPr>
            <a:xfrm>
              <a:off x="3867412" y="6013181"/>
              <a:ext cx="512186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“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Funded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by the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European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Union.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Views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and opinions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expressed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are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however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those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of the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author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(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s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)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only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and do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not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necessarily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reflect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those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of the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European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Union or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European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Research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Executive Agency.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Neither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the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European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Union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nor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the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granting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authority can be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held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responsible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 for </a:t>
              </a:r>
              <a:r>
                <a:rPr lang="it-IT" sz="1000" err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them</a:t>
              </a:r>
              <a:r>
                <a:rPr lang="it-IT" sz="100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.” </a:t>
              </a:r>
              <a:endParaRPr lang="it-IT" sz="1000">
                <a:solidFill>
                  <a:schemeClr val="bg2"/>
                </a:solidFill>
                <a:latin typeface="Garamond" panose="02020404030301010803" pitchFamily="18" charset="0"/>
              </a:endParaRPr>
            </a:p>
          </p:txBody>
        </p:sp>
        <p:pic>
          <p:nvPicPr>
            <p:cNvPr id="8" name="Immagine 7" descr="EU_flag.jpg">
              <a:extLst>
                <a:ext uri="{FF2B5EF4-FFF2-40B4-BE49-F238E27FC236}">
                  <a16:creationId xmlns:a16="http://schemas.microsoft.com/office/drawing/2014/main" id="{81B6829E-EE46-11E9-5709-03EF490DF0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232" y="6022692"/>
              <a:ext cx="839305" cy="5539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5B9FA1-3DEA-75FD-1C98-67FEE64D74F5}"/>
              </a:ext>
            </a:extLst>
          </p:cNvPr>
          <p:cNvSpPr txBox="1"/>
          <p:nvPr userDrawn="1"/>
        </p:nvSpPr>
        <p:spPr>
          <a:xfrm>
            <a:off x="609934" y="843689"/>
            <a:ext cx="4229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err="1">
                <a:solidFill>
                  <a:schemeClr val="accent4"/>
                </a:solidFill>
              </a:rPr>
              <a:t>Achieving</a:t>
            </a:r>
            <a:r>
              <a:rPr lang="it-IT" sz="1400">
                <a:solidFill>
                  <a:schemeClr val="accent4"/>
                </a:solidFill>
              </a:rPr>
              <a:t> </a:t>
            </a:r>
            <a:r>
              <a:rPr lang="it-IT" sz="1400" err="1">
                <a:solidFill>
                  <a:schemeClr val="accent4"/>
                </a:solidFill>
              </a:rPr>
              <a:t>Remediation</a:t>
            </a:r>
            <a:r>
              <a:rPr lang="it-IT" sz="1400">
                <a:solidFill>
                  <a:schemeClr val="accent4"/>
                </a:solidFill>
              </a:rPr>
              <a:t> And </a:t>
            </a:r>
            <a:r>
              <a:rPr lang="it-IT" sz="1400" err="1">
                <a:solidFill>
                  <a:schemeClr val="accent4"/>
                </a:solidFill>
              </a:rPr>
              <a:t>GOverning</a:t>
            </a:r>
            <a:r>
              <a:rPr lang="it-IT" sz="1400">
                <a:solidFill>
                  <a:schemeClr val="accent4"/>
                </a:solidFill>
              </a:rPr>
              <a:t> </a:t>
            </a:r>
          </a:p>
          <a:p>
            <a:pPr algn="l"/>
            <a:r>
              <a:rPr lang="it-IT" sz="1400" err="1">
                <a:solidFill>
                  <a:schemeClr val="accent4"/>
                </a:solidFill>
              </a:rPr>
              <a:t>Restoration</a:t>
            </a:r>
            <a:r>
              <a:rPr lang="it-IT" sz="1400">
                <a:solidFill>
                  <a:schemeClr val="accent4"/>
                </a:solidFill>
              </a:rPr>
              <a:t> of </a:t>
            </a:r>
            <a:r>
              <a:rPr lang="it-IT" sz="1400" err="1">
                <a:solidFill>
                  <a:schemeClr val="accent4"/>
                </a:solidFill>
              </a:rPr>
              <a:t>contaminated</a:t>
            </a:r>
            <a:r>
              <a:rPr lang="it-IT" sz="1400">
                <a:solidFill>
                  <a:schemeClr val="accent4"/>
                </a:solidFill>
              </a:rPr>
              <a:t> </a:t>
            </a:r>
            <a:r>
              <a:rPr lang="it-IT" sz="1400" err="1">
                <a:solidFill>
                  <a:schemeClr val="accent4"/>
                </a:solidFill>
              </a:rPr>
              <a:t>soils</a:t>
            </a:r>
            <a:r>
              <a:rPr lang="it-IT" sz="1400">
                <a:solidFill>
                  <a:schemeClr val="accent4"/>
                </a:solidFill>
              </a:rPr>
              <a:t> </a:t>
            </a:r>
            <a:r>
              <a:rPr lang="it-IT" sz="1400" err="1">
                <a:solidFill>
                  <a:schemeClr val="accent4"/>
                </a:solidFill>
              </a:rPr>
              <a:t>Now</a:t>
            </a:r>
            <a:endParaRPr lang="it-IT" sz="1400">
              <a:solidFill>
                <a:schemeClr val="accent4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0E95EDC-09C5-1F85-96F8-234512AD78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094" y="413669"/>
            <a:ext cx="1693954" cy="39354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0F8F6A2-57AC-3211-2410-B381722BB1DC}"/>
              </a:ext>
            </a:extLst>
          </p:cNvPr>
          <p:cNvSpPr txBox="1"/>
          <p:nvPr userDrawn="1"/>
        </p:nvSpPr>
        <p:spPr>
          <a:xfrm>
            <a:off x="609935" y="3718680"/>
            <a:ext cx="326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err="1">
                <a:solidFill>
                  <a:schemeClr val="bg1"/>
                </a:solidFill>
              </a:rPr>
              <a:t>Presentator’s</a:t>
            </a:r>
            <a:r>
              <a:rPr lang="it-IT" sz="2400" b="1">
                <a:solidFill>
                  <a:schemeClr val="bg1"/>
                </a:solidFill>
              </a:rPr>
              <a:t> name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7307AE1-07A9-671A-3F6F-B4C33EB25670}"/>
              </a:ext>
            </a:extLst>
          </p:cNvPr>
          <p:cNvSpPr txBox="1"/>
          <p:nvPr userDrawn="1"/>
        </p:nvSpPr>
        <p:spPr>
          <a:xfrm>
            <a:off x="609935" y="4164322"/>
            <a:ext cx="326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0" err="1">
                <a:solidFill>
                  <a:schemeClr val="accent6"/>
                </a:solidFill>
              </a:rPr>
              <a:t>Presentator’s</a:t>
            </a:r>
            <a:r>
              <a:rPr lang="it-IT" sz="2400" b="0">
                <a:solidFill>
                  <a:schemeClr val="accent6"/>
                </a:solidFill>
              </a:rPr>
              <a:t> contact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08290E4-8368-BCBC-665D-ECF634CB2D8F}"/>
              </a:ext>
            </a:extLst>
          </p:cNvPr>
          <p:cNvSpPr txBox="1"/>
          <p:nvPr userDrawn="1"/>
        </p:nvSpPr>
        <p:spPr>
          <a:xfrm>
            <a:off x="609934" y="5487168"/>
            <a:ext cx="345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0" err="1">
                <a:solidFill>
                  <a:schemeClr val="bg1"/>
                </a:solidFill>
              </a:rPr>
              <a:t>Visit</a:t>
            </a:r>
            <a:r>
              <a:rPr lang="it-IT" sz="2400" b="0">
                <a:solidFill>
                  <a:schemeClr val="bg1"/>
                </a:solidFill>
              </a:rPr>
              <a:t> </a:t>
            </a:r>
            <a:r>
              <a:rPr lang="it-IT" sz="2400" b="0" err="1">
                <a:solidFill>
                  <a:schemeClr val="bg1"/>
                </a:solidFill>
              </a:rPr>
              <a:t>our</a:t>
            </a:r>
            <a:r>
              <a:rPr lang="it-IT" sz="2400" b="0">
                <a:solidFill>
                  <a:schemeClr val="bg1"/>
                </a:solidFill>
              </a:rPr>
              <a:t> website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CF7F8AA-141C-B472-AF46-7DACD3D31C70}"/>
              </a:ext>
            </a:extLst>
          </p:cNvPr>
          <p:cNvSpPr txBox="1"/>
          <p:nvPr userDrawn="1"/>
        </p:nvSpPr>
        <p:spPr>
          <a:xfrm>
            <a:off x="609934" y="5911711"/>
            <a:ext cx="345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none">
                <a:solidFill>
                  <a:schemeClr val="accent6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  <a:hlinkClick r:id="rId4" tooltip="URL originale: http://www.aragorn-horizon.eu/. Fare clic o toccare se si considera attendibile questo collegamento.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www.aragorn-horizon.eu</a:t>
            </a:r>
            <a:r>
              <a:rPr lang="it-IT" sz="2400" b="1" u="none">
                <a:solidFill>
                  <a:schemeClr val="accent6"/>
                </a:solidFill>
                <a:effectLst/>
                <a:latin typeface="Garamond" panose="02020404030301010803" pitchFamily="18" charset="0"/>
              </a:rPr>
              <a:t> </a:t>
            </a:r>
            <a:endParaRPr lang="it-IT" sz="2400" b="1" u="none">
              <a:solidFill>
                <a:schemeClr val="accent6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7A51280-88CE-7C8D-FE24-5D1837D2FA09}"/>
              </a:ext>
            </a:extLst>
          </p:cNvPr>
          <p:cNvSpPr txBox="1"/>
          <p:nvPr userDrawn="1"/>
        </p:nvSpPr>
        <p:spPr>
          <a:xfrm>
            <a:off x="5342804" y="3718680"/>
            <a:ext cx="388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b="0">
                <a:solidFill>
                  <a:schemeClr val="bg1"/>
                </a:solidFill>
              </a:rPr>
              <a:t>Follow </a:t>
            </a:r>
            <a:r>
              <a:rPr lang="it-IT" sz="1800" b="0" err="1">
                <a:solidFill>
                  <a:schemeClr val="bg1"/>
                </a:solidFill>
              </a:rPr>
              <a:t>us</a:t>
            </a:r>
            <a:r>
              <a:rPr lang="it-IT" sz="1800" b="0">
                <a:solidFill>
                  <a:schemeClr val="bg1"/>
                </a:solidFill>
              </a:rPr>
              <a:t> on </a:t>
            </a:r>
            <a:r>
              <a:rPr lang="it-IT" sz="1800" b="0" err="1">
                <a:solidFill>
                  <a:schemeClr val="bg1"/>
                </a:solidFill>
              </a:rPr>
              <a:t>our</a:t>
            </a:r>
            <a:r>
              <a:rPr lang="it-IT" sz="1800" b="0">
                <a:solidFill>
                  <a:schemeClr val="bg1"/>
                </a:solidFill>
              </a:rPr>
              <a:t> social media </a:t>
            </a:r>
            <a:r>
              <a:rPr lang="it-IT" sz="1800" b="0" err="1">
                <a:solidFill>
                  <a:schemeClr val="bg1"/>
                </a:solidFill>
              </a:rPr>
              <a:t>platforms</a:t>
            </a:r>
            <a:r>
              <a:rPr lang="it-IT" sz="1800" b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D01165E0-51E9-21DB-C3DB-6B064D3DD9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42804" y="5570101"/>
            <a:ext cx="1539875" cy="80327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 err="1"/>
              <a:t>Partner’s</a:t>
            </a:r>
            <a:r>
              <a:rPr lang="it-IT"/>
              <a:t> logo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7E24AA32-E4B6-9447-094A-1D5624EB16A7}"/>
              </a:ext>
            </a:extLst>
          </p:cNvPr>
          <p:cNvGrpSpPr/>
          <p:nvPr userDrawn="1"/>
        </p:nvGrpSpPr>
        <p:grpSpPr>
          <a:xfrm>
            <a:off x="5461017" y="4230032"/>
            <a:ext cx="381311" cy="381311"/>
            <a:chOff x="9582519" y="4499299"/>
            <a:chExt cx="646331" cy="646331"/>
          </a:xfrm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DF24D1BE-2A42-2DE6-1145-53EB9D4A0E7F}"/>
                </a:ext>
              </a:extLst>
            </p:cNvPr>
            <p:cNvSpPr/>
            <p:nvPr userDrawn="1"/>
          </p:nvSpPr>
          <p:spPr>
            <a:xfrm>
              <a:off x="9582519" y="4499299"/>
              <a:ext cx="646331" cy="6463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6" name="Elemento grafico 15">
              <a:extLst>
                <a:ext uri="{FF2B5EF4-FFF2-40B4-BE49-F238E27FC236}">
                  <a16:creationId xmlns:a16="http://schemas.microsoft.com/office/drawing/2014/main" id="{4959CDB2-3583-9EA3-2879-E9141E252D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698358" y="4608701"/>
              <a:ext cx="414652" cy="414652"/>
            </a:xfrm>
            <a:prstGeom prst="rect">
              <a:avLst/>
            </a:prstGeom>
          </p:spPr>
        </p:pic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5AB79112-E473-C67F-2695-22F8DF741733}"/>
              </a:ext>
            </a:extLst>
          </p:cNvPr>
          <p:cNvGrpSpPr/>
          <p:nvPr userDrawn="1"/>
        </p:nvGrpSpPr>
        <p:grpSpPr>
          <a:xfrm>
            <a:off x="5461017" y="4782963"/>
            <a:ext cx="381311" cy="381311"/>
            <a:chOff x="10458719" y="4499299"/>
            <a:chExt cx="646331" cy="646331"/>
          </a:xfrm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58921216-41F3-3087-07A0-AF7D28FD4463}"/>
                </a:ext>
              </a:extLst>
            </p:cNvPr>
            <p:cNvSpPr/>
            <p:nvPr userDrawn="1"/>
          </p:nvSpPr>
          <p:spPr>
            <a:xfrm>
              <a:off x="10458719" y="4499299"/>
              <a:ext cx="646331" cy="6463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Elemento grafico 4">
              <a:extLst>
                <a:ext uri="{FF2B5EF4-FFF2-40B4-BE49-F238E27FC236}">
                  <a16:creationId xmlns:a16="http://schemas.microsoft.com/office/drawing/2014/main" id="{20650168-3C5E-A9CB-FCD4-42A2CB0E2C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603416" y="4631592"/>
              <a:ext cx="361758" cy="345314"/>
            </a:xfrm>
            <a:prstGeom prst="rect">
              <a:avLst/>
            </a:prstGeom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0096D0-E17E-12BE-12BC-295534046D54}"/>
              </a:ext>
            </a:extLst>
          </p:cNvPr>
          <p:cNvSpPr txBox="1"/>
          <p:nvPr userDrawn="1"/>
        </p:nvSpPr>
        <p:spPr>
          <a:xfrm>
            <a:off x="5873353" y="4262205"/>
            <a:ext cx="2478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accent4"/>
                </a:solidFill>
                <a:hlinkClick r:id="rId9"/>
              </a:rPr>
              <a:t>https://twitter.com/AragornEU</a:t>
            </a:r>
            <a:endParaRPr lang="it-IT" sz="1400">
              <a:solidFill>
                <a:schemeClr val="accent4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49932D4-E3C1-A0B2-9BEC-1CDC817CEE07}"/>
              </a:ext>
            </a:extLst>
          </p:cNvPr>
          <p:cNvSpPr txBox="1"/>
          <p:nvPr userDrawn="1"/>
        </p:nvSpPr>
        <p:spPr>
          <a:xfrm>
            <a:off x="5873352" y="4822275"/>
            <a:ext cx="57087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accent4"/>
                </a:solidFill>
                <a:hlinkClick r:id="rId10"/>
              </a:rPr>
              <a:t>https://</a:t>
            </a:r>
            <a:r>
              <a:rPr lang="it-IT" sz="1400" err="1">
                <a:solidFill>
                  <a:schemeClr val="accent4"/>
                </a:solidFill>
                <a:hlinkClick r:id="rId10"/>
              </a:rPr>
              <a:t>www.linkedin.com</a:t>
            </a:r>
            <a:r>
              <a:rPr lang="it-IT" sz="1400">
                <a:solidFill>
                  <a:schemeClr val="accent4"/>
                </a:solidFill>
                <a:hlinkClick r:id="rId10"/>
              </a:rPr>
              <a:t>/company/</a:t>
            </a:r>
            <a:r>
              <a:rPr lang="it-IT" sz="1400" err="1">
                <a:solidFill>
                  <a:schemeClr val="accent4"/>
                </a:solidFill>
                <a:hlinkClick r:id="rId10"/>
              </a:rPr>
              <a:t>aragorn-eu</a:t>
            </a:r>
            <a:r>
              <a:rPr lang="it-IT" sz="1400">
                <a:solidFill>
                  <a:schemeClr val="accent4"/>
                </a:solidFill>
                <a:hlinkClick r:id="rId10"/>
              </a:rPr>
              <a:t>/</a:t>
            </a:r>
            <a:r>
              <a:rPr lang="it-IT" sz="1400" err="1">
                <a:solidFill>
                  <a:schemeClr val="accent4"/>
                </a:solidFill>
                <a:hlinkClick r:id="rId10"/>
              </a:rPr>
              <a:t>about</a:t>
            </a:r>
            <a:r>
              <a:rPr lang="it-IT" sz="1400">
                <a:solidFill>
                  <a:schemeClr val="accent4"/>
                </a:solidFill>
                <a:hlinkClick r:id="rId10"/>
              </a:rPr>
              <a:t>/?</a:t>
            </a:r>
            <a:r>
              <a:rPr lang="it-IT" sz="1400" err="1">
                <a:solidFill>
                  <a:schemeClr val="accent4"/>
                </a:solidFill>
                <a:hlinkClick r:id="rId10"/>
              </a:rPr>
              <a:t>viewAsMember</a:t>
            </a:r>
            <a:r>
              <a:rPr lang="it-IT" sz="1400">
                <a:solidFill>
                  <a:schemeClr val="accent4"/>
                </a:solidFill>
                <a:hlinkClick r:id="rId10"/>
              </a:rPr>
              <a:t>=</a:t>
            </a:r>
            <a:r>
              <a:rPr lang="it-IT" sz="1400" err="1">
                <a:solidFill>
                  <a:schemeClr val="accent4"/>
                </a:solidFill>
                <a:hlinkClick r:id="rId10"/>
              </a:rPr>
              <a:t>true</a:t>
            </a:r>
            <a:endParaRPr lang="it-IT" sz="14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18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1_Blank dark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3209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50F5-4A39-CF51-2482-C15484DF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F094B-3AB0-8DF7-CAFF-8715A36F3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3F44B-E87B-8689-E183-9729A050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5063-6D14-48B8-A3C1-AEC8C3E4E344}" type="datetimeFigureOut">
              <a:rPr lang="LID4096" smtClean="0"/>
              <a:t>09/06/2024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8E959-E60E-C9D4-8229-42FB5609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38DC5-1F04-5F49-D584-E436C4BF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5CB2A-F0CE-6324-37E2-6D4521012F3C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6335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198" y="482860"/>
            <a:ext cx="1089205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7313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482860"/>
            <a:ext cx="1090569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771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A08FC-5843-8046-DE27-7B87BFEDD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389ACB1-518F-9175-422C-1AB5E8A6C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3A574C-6AA3-0639-ECC5-B52BEA2C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950C-D699-4A61-AF93-02A4E9EBA91C}" type="datetimeFigureOut">
              <a:rPr lang="en-DK" smtClean="0"/>
              <a:t>09/06/2024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07FEE7-DF75-14AC-DCF2-C2CAFFD5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280302-BEC3-DDA1-F38D-85EA3555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D97C-E402-4F66-99B0-8B7283FAA085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663602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ey message_image_Syn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9384" y="190502"/>
            <a:ext cx="11418277" cy="524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3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49384" y="1147766"/>
            <a:ext cx="11418277" cy="456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54"/>
                </a:solidFill>
              </a:defRPr>
            </a:lvl1pPr>
            <a:lvl2pPr>
              <a:defRPr>
                <a:solidFill>
                  <a:srgbClr val="006654"/>
                </a:solidFill>
              </a:defRPr>
            </a:lvl2pPr>
            <a:lvl3pPr>
              <a:defRPr>
                <a:solidFill>
                  <a:srgbClr val="006654"/>
                </a:solidFill>
              </a:defRPr>
            </a:lvl3pPr>
            <a:lvl4pPr>
              <a:defRPr>
                <a:solidFill>
                  <a:srgbClr val="006654"/>
                </a:solidFill>
              </a:defRPr>
            </a:lvl4pPr>
            <a:lvl5pPr>
              <a:defRPr>
                <a:solidFill>
                  <a:srgbClr val="0066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17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30B-D853-4AE6-9B99-718FF91CCB22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A36-139A-4E3F-B6A0-7BD657AD45E8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FFE5DD6-2126-4C5A-ADA9-CF5BE748E714}" type="datetime1">
              <a:rPr lang="en-GB" smtClean="0"/>
              <a:t>06/09/2024</a:t>
            </a:fld>
            <a:endParaRPr lang="en-GB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2B48C9BE-CCF6-3266-2B8E-D27C7F011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3" name="Picture 27">
            <a:extLst>
              <a:ext uri="{FF2B5EF4-FFF2-40B4-BE49-F238E27FC236}">
                <a16:creationId xmlns:a16="http://schemas.microsoft.com/office/drawing/2014/main" id="{863DD73D-5725-327E-8366-645E99E26EC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  <p:sldLayoutId id="2147483711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E5DD6-2126-4C5A-ADA9-CF5BE748E714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2B48C9BE-CCF6-3266-2B8E-D27C7F011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>
            <a:extLst>
              <a:ext uri="{FF2B5EF4-FFF2-40B4-BE49-F238E27FC236}">
                <a16:creationId xmlns:a16="http://schemas.microsoft.com/office/drawing/2014/main" id="{863DD73D-5725-327E-8366-645E99E26EC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7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  <p15:guide id="3" pos="371" userDrawn="1">
          <p15:clr>
            <a:srgbClr val="F26B43"/>
          </p15:clr>
        </p15:guide>
        <p15:guide id="4" pos="730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39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C117EF-B0AF-4F02-18E2-AB6B597D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85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DD9838-0D1D-D74A-54AF-8A5BE3D2B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93503"/>
            <a:ext cx="10515600" cy="348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C61E15-C4B6-7CC6-7876-BA2F49E2B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1FFA4B92-604C-DF4A-82F5-53F7CAD896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4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xt@plen.ku.d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5.png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5" Type="http://schemas.openxmlformats.org/officeDocument/2006/relationships/hyperlink" Target="https://aragorn-horizon.eu/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avo.PEETERS@ec.europa.e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4" Type="http://schemas.openxmlformats.org/officeDocument/2006/relationships/hyperlink" Target="mailto:Felipe.YUNTA-MEZQUITA@ec.europa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CEB37295-C82D-5443-8709-5DE22197CF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F90BE4D6-24D4-F64B-9E67-FD0A68F638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F3F5130-6843-5248-BB7D-444FA5781B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2257" y="4181516"/>
            <a:ext cx="4979193" cy="606615"/>
          </a:xfrm>
        </p:spPr>
        <p:txBody>
          <a:bodyPr/>
          <a:lstStyle/>
          <a:p>
            <a:pPr algn="ctr"/>
            <a:r>
              <a:rPr lang="en-GB" sz="1600" i="1" dirty="0" smtClean="0"/>
              <a:t>Xenia Trier, </a:t>
            </a:r>
            <a:r>
              <a:rPr lang="en-GB" sz="1600" i="1" dirty="0" smtClean="0"/>
              <a:t>Associate Professor in analytical environmental chemistry, PLEN, University of Copenhagen</a:t>
            </a:r>
            <a:r>
              <a:rPr lang="en-GB" sz="1600" i="1" dirty="0" smtClean="0"/>
              <a:t/>
            </a:r>
            <a:br>
              <a:rPr lang="en-GB" sz="1600" i="1" dirty="0" smtClean="0"/>
            </a:br>
            <a:r>
              <a:rPr lang="en-GB" sz="1600" i="1" dirty="0" smtClean="0"/>
              <a:t>Danish PFAS Task Force– </a:t>
            </a:r>
            <a:r>
              <a:rPr lang="en-GB" sz="1600" i="1" dirty="0" smtClean="0"/>
              <a:t>ARAGORN </a:t>
            </a:r>
            <a:r>
              <a:rPr lang="en-GB" sz="1600" i="1" dirty="0" smtClean="0"/>
              <a:t>project coordinator</a:t>
            </a:r>
            <a:r>
              <a:rPr lang="en-GB" sz="1600" i="1" dirty="0" smtClean="0"/>
              <a:t/>
            </a:r>
            <a:br>
              <a:rPr lang="en-GB" sz="1600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endParaRPr lang="en-GB" i="1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91BABA8-810C-7347-9D7D-75980E9A95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22257" y="1458974"/>
            <a:ext cx="4977606" cy="1345417"/>
          </a:xfrm>
        </p:spPr>
        <p:txBody>
          <a:bodyPr/>
          <a:lstStyle/>
          <a:p>
            <a:r>
              <a:rPr lang="en-US" sz="2800" b="1" dirty="0">
                <a:solidFill>
                  <a:srgbClr val="333333"/>
                </a:solidFill>
                <a:latin typeface="system-ui"/>
                <a:ea typeface="Times New Roman" panose="02020603050405020304" pitchFamily="18" charset="0"/>
                <a:cs typeface="Times New Roman" panose="02020603050405020304" pitchFamily="18" charset="0"/>
              </a:rPr>
              <a:t>2024 Norman network </a:t>
            </a:r>
            <a:r>
              <a:rPr lang="en-US" sz="2800" b="1" dirty="0" smtClean="0">
                <a:solidFill>
                  <a:srgbClr val="333333"/>
                </a:solidFill>
                <a:latin typeface="system-ui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333333"/>
                </a:solidFill>
                <a:latin typeface="system-u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smtClean="0">
                <a:solidFill>
                  <a:srgbClr val="333333"/>
                </a:solidFill>
                <a:latin typeface="system-ui"/>
                <a:ea typeface="Times New Roman" panose="02020603050405020304" pitchFamily="18" charset="0"/>
                <a:cs typeface="Times New Roman" panose="02020603050405020304" pitchFamily="18" charset="0"/>
              </a:rPr>
              <a:t>Updates on the </a:t>
            </a:r>
            <a:br>
              <a:rPr lang="en-US" sz="2800" b="1" i="1" dirty="0" smtClean="0">
                <a:solidFill>
                  <a:srgbClr val="333333"/>
                </a:solidFill>
                <a:latin typeface="system-u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smtClean="0">
                <a:solidFill>
                  <a:srgbClr val="333333"/>
                </a:solidFill>
                <a:latin typeface="system-ui"/>
                <a:ea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da-DK" sz="2800" b="1" i="1" dirty="0" smtClean="0">
                <a:solidFill>
                  <a:srgbClr val="333333"/>
                </a:solidFill>
                <a:latin typeface="system-ui"/>
                <a:ea typeface="Times New Roman" panose="02020603050405020304" pitchFamily="18" charset="0"/>
                <a:cs typeface="Times New Roman" panose="02020603050405020304" pitchFamily="18" charset="0"/>
              </a:rPr>
              <a:t>Soil </a:t>
            </a:r>
            <a:r>
              <a:rPr lang="da-DK" sz="2800" b="1" i="1" dirty="0" err="1" smtClean="0">
                <a:solidFill>
                  <a:srgbClr val="333333"/>
                </a:solidFill>
                <a:latin typeface="system-ui"/>
                <a:ea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da-DK" sz="2800" b="1" i="1" dirty="0" smtClean="0">
                <a:solidFill>
                  <a:srgbClr val="333333"/>
                </a:solidFill>
                <a:latin typeface="system-ui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a-DK" sz="2800" b="1" i="1" dirty="0" err="1" smtClean="0">
                <a:solidFill>
                  <a:srgbClr val="333333"/>
                </a:solidFill>
                <a:latin typeface="system-ui"/>
                <a:ea typeface="Times New Roman" panose="02020603050405020304" pitchFamily="18" charset="0"/>
                <a:cs typeface="Times New Roman" panose="02020603050405020304" pitchFamily="18" charset="0"/>
              </a:rPr>
              <a:t>Resilience</a:t>
            </a:r>
            <a:r>
              <a:rPr lang="da-DK" sz="2800" b="1" i="1" dirty="0" smtClean="0">
                <a:solidFill>
                  <a:srgbClr val="333333"/>
                </a:solidFill>
                <a:latin typeface="system-ui"/>
                <a:ea typeface="Times New Roman" panose="02020603050405020304" pitchFamily="18" charset="0"/>
                <a:cs typeface="Times New Roman" panose="02020603050405020304" pitchFamily="18" charset="0"/>
              </a:rPr>
              <a:t> Law</a:t>
            </a:r>
            <a:endParaRPr lang="en-GB" sz="2800" b="1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64A27-B96F-FF49-952F-8EF3F8AA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/>
          <a:p>
            <a:fld id="{93EF3149-2E60-4443-9EEA-28B8BB188BFD}" type="datetime1">
              <a:rPr lang="en-GB" smtClean="0"/>
              <a:t>06/09/2024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56401-0EC4-5C4E-B05C-BACA002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6622257" y="3496206"/>
            <a:ext cx="5299777" cy="694944"/>
          </a:xfrm>
        </p:spPr>
        <p:txBody>
          <a:bodyPr/>
          <a:lstStyle/>
          <a:p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Friday September 6th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2024,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Online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800" i="1" dirty="0">
                <a:solidFill>
                  <a:schemeClr val="bg1">
                    <a:lumMod val="50000"/>
                  </a:schemeClr>
                </a:solidFill>
              </a:rPr>
            </a:br>
            <a:endParaRPr lang="en-GB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9825" y="670313"/>
            <a:ext cx="51812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Thanks</a:t>
            </a:r>
            <a:endParaRPr lang="da-DK" sz="26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da-DK" sz="2600" b="1" i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da-DK" sz="2600" b="1" i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69953" y="3685385"/>
            <a:ext cx="815919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Xenia Trier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Associate Professor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Copenhagen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Plant and Environmental Sciences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Section for Environmental Chemistry and Physics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Thorvaldsensvej 40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Frederiksberg C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 +45 35 33 51 63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xt@plen.ku.dk"/>
              </a:rPr>
              <a:t>xt@plen.ku.dk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" descr="Logo for Københavns Universit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37" y="2385373"/>
            <a:ext cx="3184235" cy="11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01952" y="64903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spørgsmål Arkiv - Brittas Worksh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7" y="416094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18977" y="1286851"/>
            <a:ext cx="69788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da-DK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Funding: </a:t>
            </a:r>
            <a:b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Danish EPA </a:t>
            </a: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PFAS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Task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Force, </a:t>
            </a:r>
            <a:r>
              <a:rPr lang="da-DK" sz="20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etc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da-DK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DG ENV – DWD PFAS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analytical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methods</a:t>
            </a:r>
            <a:endParaRPr lang="da-DK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EU Soil Mission </a:t>
            </a: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– ARAGORN</a:t>
            </a:r>
            <a:b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Global PFAS Science Panel</a:t>
            </a:r>
            <a:b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EU Horizon PARC</a:t>
            </a:r>
            <a:b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da-DK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da-DK" sz="20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Colleagues</a:t>
            </a: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Hans  Peter Arp</a:t>
            </a:r>
            <a:endParaRPr lang="da-DK" sz="3200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Anna </a:t>
            </a: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Kärrman, </a:t>
            </a: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Eirik </a:t>
            </a: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Aas, </a:t>
            </a: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Peter </a:t>
            </a: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Mortensen, Søren Dyreborg, </a:t>
            </a:r>
            <a:b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Junjie </a:t>
            </a:r>
            <a:r>
              <a:rPr lang="da-DK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Zhang</a:t>
            </a:r>
            <a:endParaRPr lang="da-DK" sz="3200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 descr="A black and orange logo&#10;&#10;Description automatically generated">
            <a:extLst>
              <a:ext uri="{FF2B5EF4-FFF2-40B4-BE49-F238E27FC236}">
                <a16:creationId xmlns:a16="http://schemas.microsoft.com/office/drawing/2014/main" id="{CA5CF716-F752-415A-517B-C46180FAA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2471" y="5261086"/>
            <a:ext cx="3725147" cy="172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8224" y="562215"/>
            <a:ext cx="86080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EUs</a:t>
            </a:r>
            <a:r>
              <a:rPr lang="da-DK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‘Soil </a:t>
            </a:r>
            <a:r>
              <a:rPr lang="da-DK" sz="2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Monitoring</a:t>
            </a:r>
            <a:r>
              <a:rPr lang="da-DK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da-DK" sz="2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Resilience</a:t>
            </a:r>
            <a:r>
              <a:rPr lang="da-DK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Law’ – i sin skabelsesfase</a:t>
            </a:r>
            <a:endParaRPr lang="en-GB" sz="2600" b="1" baseline="30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77" t="10778" r="53720" b="33444"/>
          <a:stretch/>
        </p:blipFill>
        <p:spPr>
          <a:xfrm>
            <a:off x="1233054" y="1381704"/>
            <a:ext cx="8775470" cy="49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8224" y="562215"/>
            <a:ext cx="86080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EUs</a:t>
            </a:r>
            <a:r>
              <a:rPr lang="da-DK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‘Soil </a:t>
            </a:r>
            <a:r>
              <a:rPr lang="da-DK" sz="2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Monitoring</a:t>
            </a:r>
            <a:r>
              <a:rPr lang="da-DK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da-DK" sz="2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Resilience</a:t>
            </a:r>
            <a:r>
              <a:rPr lang="da-DK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Law’ – i sin skabelsesfase</a:t>
            </a:r>
            <a:endParaRPr lang="en-GB" sz="2600" b="1" baseline="30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76" t="24111" r="53814" b="21222"/>
          <a:stretch/>
        </p:blipFill>
        <p:spPr>
          <a:xfrm>
            <a:off x="776295" y="1263535"/>
            <a:ext cx="10074586" cy="559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8224" y="562215"/>
            <a:ext cx="86080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EUs</a:t>
            </a:r>
            <a:r>
              <a:rPr lang="da-DK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‘Soil </a:t>
            </a:r>
            <a:r>
              <a:rPr lang="da-DK" sz="2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Monitoring</a:t>
            </a:r>
            <a:r>
              <a:rPr lang="da-DK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da-DK" sz="2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Resilience</a:t>
            </a:r>
            <a:r>
              <a:rPr lang="da-DK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Law’ – i sin skabelsesfase</a:t>
            </a:r>
            <a:endParaRPr lang="en-GB" sz="2600" b="1" baseline="30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49" t="36111" r="53721" b="8333"/>
          <a:stretch/>
        </p:blipFill>
        <p:spPr>
          <a:xfrm>
            <a:off x="384927" y="1418764"/>
            <a:ext cx="9573053" cy="54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8224" y="562215"/>
            <a:ext cx="86080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EUs</a:t>
            </a:r>
            <a:r>
              <a:rPr lang="da-DK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‘Soil </a:t>
            </a:r>
            <a:r>
              <a:rPr lang="da-DK" sz="2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Monitoring</a:t>
            </a:r>
            <a:r>
              <a:rPr lang="da-DK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da-DK" sz="2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Resilience</a:t>
            </a:r>
            <a:r>
              <a:rPr lang="da-DK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Law’ – i sin skabelsesfase</a:t>
            </a:r>
            <a:endParaRPr lang="en-GB" sz="2600" b="1" baseline="30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63" t="17667" r="53814" b="26556"/>
          <a:stretch/>
        </p:blipFill>
        <p:spPr>
          <a:xfrm>
            <a:off x="848224" y="1205244"/>
            <a:ext cx="9513054" cy="541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8224" y="562215"/>
            <a:ext cx="86080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EUs</a:t>
            </a:r>
            <a:r>
              <a:rPr lang="da-DK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‘Soil </a:t>
            </a:r>
            <a:r>
              <a:rPr lang="da-DK" sz="2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Monitoring</a:t>
            </a:r>
            <a:r>
              <a:rPr lang="da-DK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da-DK" sz="26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Resilience</a:t>
            </a:r>
            <a:r>
              <a:rPr lang="da-DK" sz="2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Law’ – i sin skabelsesfase</a:t>
            </a:r>
            <a:endParaRPr lang="en-GB" sz="2600" b="1" baseline="30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697" t="13000" r="53628" b="31223"/>
          <a:stretch/>
        </p:blipFill>
        <p:spPr>
          <a:xfrm>
            <a:off x="681121" y="1455176"/>
            <a:ext cx="9643286" cy="54028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1160" y="2598420"/>
            <a:ext cx="8397240" cy="4953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61160" y="4069080"/>
            <a:ext cx="8397240" cy="6705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5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E070AD-9963-C371-23A4-60A5DB24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88216"/>
            <a:ext cx="3362960" cy="84331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accent4"/>
                </a:solidFill>
                <a:latin typeface="+mj-lt"/>
                <a:cs typeface="+mj-cs"/>
              </a:rPr>
              <a:t>objectives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D1372C-C9EC-F007-C6D0-CDD3509E8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498" y="1025468"/>
            <a:ext cx="7422462" cy="402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Aft>
                <a:spcPts val="800"/>
              </a:spcAft>
            </a:pPr>
            <a:r>
              <a:rPr lang="en-GB" sz="1800" b="1" dirty="0" smtClean="0">
                <a:latin typeface="Garamond"/>
                <a:cs typeface="Calibri"/>
              </a:rPr>
              <a:t>To support the Soil </a:t>
            </a:r>
            <a:r>
              <a:rPr lang="en-GB" sz="1800" b="1" dirty="0">
                <a:latin typeface="Garamond"/>
                <a:cs typeface="Calibri"/>
              </a:rPr>
              <a:t>Mission Aims</a:t>
            </a:r>
            <a:r>
              <a:rPr lang="en-GB" sz="1800" dirty="0">
                <a:latin typeface="Garamond"/>
                <a:cs typeface="Calibri"/>
              </a:rPr>
              <a:t>: </a:t>
            </a:r>
            <a:r>
              <a:rPr lang="en-GB" sz="1800" dirty="0" smtClean="0">
                <a:latin typeface="Garamond"/>
                <a:cs typeface="Calibri"/>
              </a:rPr>
              <a:t>Reduce </a:t>
            </a:r>
            <a:r>
              <a:rPr lang="en-GB" sz="1800" dirty="0">
                <a:latin typeface="Garamond"/>
                <a:cs typeface="Calibri"/>
              </a:rPr>
              <a:t>hot-spot soil pollution and enhance restoration in urban, </a:t>
            </a:r>
            <a:r>
              <a:rPr lang="en-GB" sz="1800" dirty="0" err="1">
                <a:latin typeface="Garamond"/>
                <a:cs typeface="Calibri"/>
              </a:rPr>
              <a:t>peri</a:t>
            </a:r>
            <a:r>
              <a:rPr lang="en-GB" sz="1800" dirty="0">
                <a:latin typeface="Garamond"/>
                <a:cs typeface="Calibri"/>
              </a:rPr>
              <a:t>-urban and rural environments across </a:t>
            </a:r>
            <a:r>
              <a:rPr lang="en-GB" sz="1800" dirty="0" smtClean="0">
                <a:latin typeface="Garamond"/>
                <a:cs typeface="Calibri"/>
              </a:rPr>
              <a:t>Europe – while enabling other EGD objectives of biodiversity, climate, CE. Focus </a:t>
            </a:r>
            <a:r>
              <a:rPr lang="en-GB" sz="1800" dirty="0">
                <a:latin typeface="Garamond"/>
                <a:cs typeface="Calibri"/>
              </a:rPr>
              <a:t>on </a:t>
            </a:r>
            <a:r>
              <a:rPr lang="en-GB" sz="1800" b="1" dirty="0" smtClean="0">
                <a:latin typeface="Garamond"/>
                <a:cs typeface="Calibri"/>
              </a:rPr>
              <a:t>persistent pollutants </a:t>
            </a:r>
            <a:r>
              <a:rPr lang="en-GB" sz="1800" dirty="0" smtClean="0">
                <a:latin typeface="Garamond"/>
                <a:cs typeface="Calibri"/>
              </a:rPr>
              <a:t>and support </a:t>
            </a:r>
            <a:r>
              <a:rPr lang="en-GB" sz="1800" b="1" dirty="0" smtClean="0">
                <a:latin typeface="Garamond"/>
                <a:cs typeface="Calibri"/>
              </a:rPr>
              <a:t>landowners decision-making</a:t>
            </a:r>
            <a:r>
              <a:rPr lang="en-GB" sz="1800" dirty="0" smtClean="0">
                <a:latin typeface="Garamond"/>
                <a:cs typeface="Calibri"/>
              </a:rPr>
              <a:t>. </a:t>
            </a:r>
            <a:endParaRPr lang="en-US" sz="1800" dirty="0">
              <a:latin typeface="+mn-lt"/>
              <a:cs typeface="+mn-cs"/>
            </a:endParaRPr>
          </a:p>
          <a:p>
            <a:pPr marL="342900" indent="-342900">
              <a:lnSpc>
                <a:spcPct val="100000"/>
              </a:lnSpc>
            </a:pPr>
            <a:r>
              <a:rPr lang="en-US" sz="1800" b="1" dirty="0">
                <a:latin typeface="+mn-lt"/>
                <a:cs typeface="+mn-cs"/>
              </a:rPr>
              <a:t>t</a:t>
            </a:r>
            <a:r>
              <a:rPr lang="en-US" sz="1800" b="1" dirty="0" smtClean="0">
                <a:latin typeface="+mn-lt"/>
                <a:cs typeface="+mn-cs"/>
              </a:rPr>
              <a:t>o collect, monitor, test remediation/restoration and share data</a:t>
            </a:r>
            <a:r>
              <a:rPr lang="en-US" sz="1800" b="1" dirty="0">
                <a:latin typeface="+mn-lt"/>
                <a:cs typeface="+mn-cs"/>
              </a:rPr>
              <a:t> </a:t>
            </a:r>
          </a:p>
          <a:p>
            <a:pPr marL="951865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+mn-lt"/>
                <a:cs typeface="+mn-cs"/>
              </a:rPr>
              <a:t>map </a:t>
            </a:r>
            <a:r>
              <a:rPr lang="en-US" sz="1600" dirty="0" smtClean="0">
                <a:latin typeface="+mn-lt"/>
                <a:cs typeface="+mn-cs"/>
              </a:rPr>
              <a:t>potentially and known contaminated </a:t>
            </a:r>
            <a:r>
              <a:rPr lang="en-US" sz="1600" dirty="0">
                <a:latin typeface="+mn-lt"/>
                <a:cs typeface="+mn-cs"/>
              </a:rPr>
              <a:t>sites,</a:t>
            </a:r>
            <a:r>
              <a:rPr lang="en-US" sz="1600" dirty="0"/>
              <a:t> </a:t>
            </a:r>
          </a:p>
          <a:p>
            <a:pPr marL="951865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+mn-lt"/>
                <a:cs typeface="+mn-cs"/>
              </a:rPr>
              <a:t>gather </a:t>
            </a:r>
            <a:r>
              <a:rPr lang="en-US" sz="1600" dirty="0" smtClean="0">
                <a:latin typeface="+mn-lt"/>
                <a:cs typeface="+mn-cs"/>
              </a:rPr>
              <a:t>information on sampling, methods, remediation, RA/SEA, co-creation,</a:t>
            </a:r>
            <a:r>
              <a:rPr lang="en-US" sz="1600" dirty="0"/>
              <a:t> </a:t>
            </a:r>
          </a:p>
          <a:p>
            <a:pPr marL="951865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latin typeface="+mn-lt"/>
                <a:cs typeface="+mn-cs"/>
              </a:rPr>
              <a:t>optimise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smtClean="0"/>
              <a:t>chemical monitoring </a:t>
            </a:r>
            <a:r>
              <a:rPr lang="en-US" sz="1600" dirty="0" smtClean="0">
                <a:latin typeface="+mn-lt"/>
                <a:cs typeface="+mn-cs"/>
              </a:rPr>
              <a:t>methods/monitoring strategies to be fit-for-purpose for commercial laboratories and landowners decision-making</a:t>
            </a:r>
          </a:p>
          <a:p>
            <a:pPr marL="951865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test remediation technologies: From regrettable-&gt;restorative remediation</a:t>
            </a:r>
            <a:endParaRPr lang="en-US" sz="1600" dirty="0"/>
          </a:p>
          <a:p>
            <a:pPr marL="951865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+mn-lt"/>
                <a:cs typeface="+mn-cs"/>
              </a:rPr>
              <a:t>provide </a:t>
            </a:r>
            <a:r>
              <a:rPr lang="en-US" sz="1600" dirty="0" smtClean="0">
                <a:latin typeface="+mn-lt"/>
                <a:cs typeface="+mn-cs"/>
              </a:rPr>
              <a:t>tools and technical guidance documents to support decision-making</a:t>
            </a:r>
          </a:p>
          <a:p>
            <a:pPr marL="951865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Support the development of the Soil Monitoring and resilience law</a:t>
            </a:r>
            <a:endParaRPr lang="en-US" sz="1600" dirty="0"/>
          </a:p>
          <a:p>
            <a:pPr marL="342900" indent="-342900"/>
            <a:r>
              <a:rPr lang="en-US" sz="1800" b="1" dirty="0" smtClean="0">
                <a:latin typeface="+mn-lt"/>
                <a:cs typeface="+mn-cs"/>
              </a:rPr>
              <a:t>to </a:t>
            </a:r>
            <a:r>
              <a:rPr lang="en-US" sz="1800" b="1" dirty="0">
                <a:latin typeface="+mn-lt"/>
                <a:cs typeface="+mn-cs"/>
              </a:rPr>
              <a:t>enable </a:t>
            </a:r>
            <a:r>
              <a:rPr lang="en-US" sz="1800" b="1" dirty="0" smtClean="0">
                <a:latin typeface="+mn-lt"/>
                <a:cs typeface="+mn-cs"/>
              </a:rPr>
              <a:t>land </a:t>
            </a:r>
            <a:r>
              <a:rPr lang="en-US" sz="1800" b="1" dirty="0">
                <a:latin typeface="+mn-lt"/>
                <a:cs typeface="+mn-cs"/>
              </a:rPr>
              <a:t>managers in Europe </a:t>
            </a:r>
            <a:r>
              <a:rPr lang="en-US" sz="1800" b="1" dirty="0" smtClean="0">
                <a:latin typeface="+mn-lt"/>
                <a:cs typeface="+mn-cs"/>
              </a:rPr>
              <a:t>to manage soil pollution by</a:t>
            </a:r>
            <a:r>
              <a:rPr lang="en-US" sz="1800" dirty="0">
                <a:latin typeface="+mn-lt"/>
                <a:cs typeface="+mn-cs"/>
              </a:rPr>
              <a:t> </a:t>
            </a:r>
          </a:p>
          <a:p>
            <a:pPr marL="951865" lvl="1" indent="-342900">
              <a:spcBef>
                <a:spcPts val="0"/>
              </a:spcBef>
            </a:pPr>
            <a:r>
              <a:rPr lang="en-US" sz="1600" dirty="0" smtClean="0"/>
              <a:t>Prioritization, </a:t>
            </a:r>
            <a:r>
              <a:rPr lang="en-US" sz="1600" dirty="0" smtClean="0">
                <a:latin typeface="+mn-lt"/>
                <a:cs typeface="+mn-cs"/>
              </a:rPr>
              <a:t>planning and co-creation with local community and authorities</a:t>
            </a:r>
            <a:r>
              <a:rPr lang="en-US" sz="1600" dirty="0"/>
              <a:t> </a:t>
            </a:r>
          </a:p>
          <a:p>
            <a:pPr marL="951865" lvl="1" indent="-342900">
              <a:spcBef>
                <a:spcPts val="0"/>
              </a:spcBef>
            </a:pPr>
            <a:r>
              <a:rPr lang="en-US" sz="1600" dirty="0" smtClean="0">
                <a:latin typeface="+mn-lt"/>
                <a:cs typeface="+mn-cs"/>
              </a:rPr>
              <a:t>informed decisions on actions to remediate/restore polluted lands</a:t>
            </a:r>
          </a:p>
          <a:p>
            <a:pPr marL="951865" lvl="1" indent="-342900">
              <a:spcBef>
                <a:spcPts val="0"/>
              </a:spcBef>
            </a:pPr>
            <a:r>
              <a:rPr lang="en-US" sz="1600" dirty="0" smtClean="0">
                <a:latin typeface="+mn-lt"/>
                <a:cs typeface="+mn-cs"/>
              </a:rPr>
              <a:t>invest </a:t>
            </a:r>
            <a:r>
              <a:rPr lang="en-US" sz="1600" dirty="0">
                <a:latin typeface="+mn-lt"/>
                <a:cs typeface="+mn-cs"/>
              </a:rPr>
              <a:t>in activities to remediate and restore </a:t>
            </a:r>
            <a:r>
              <a:rPr lang="en-US" sz="1600" dirty="0" smtClean="0">
                <a:latin typeface="+mn-lt"/>
                <a:cs typeface="+mn-cs"/>
              </a:rPr>
              <a:t>land</a:t>
            </a:r>
          </a:p>
          <a:p>
            <a:pPr marL="951865" lvl="1" indent="-342900">
              <a:spcBef>
                <a:spcPts val="0"/>
              </a:spcBef>
            </a:pPr>
            <a:endParaRPr lang="en-US" sz="1600" dirty="0"/>
          </a:p>
          <a:p>
            <a:pPr marL="0" indent="0">
              <a:buNone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17" name="Picture 16" descr="Arial view of a river, dam and lake">
            <a:extLst>
              <a:ext uri="{FF2B5EF4-FFF2-40B4-BE49-F238E27FC236}">
                <a16:creationId xmlns:a16="http://schemas.microsoft.com/office/drawing/2014/main" id="{E58B5AC1-79AD-2425-F402-2062E26308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55" r="16875" b="10"/>
          <a:stretch/>
        </p:blipFill>
        <p:spPr>
          <a:xfrm>
            <a:off x="7680960" y="1562"/>
            <a:ext cx="4511040" cy="6857990"/>
          </a:xfrm>
          <a:prstGeom prst="rect">
            <a:avLst/>
          </a:prstGeom>
        </p:spPr>
      </p:pic>
      <p:sp>
        <p:nvSpPr>
          <p:cNvPr id="4" name="Google Shape;523;p44">
            <a:extLst>
              <a:ext uri="{FF2B5EF4-FFF2-40B4-BE49-F238E27FC236}">
                <a16:creationId xmlns:a16="http://schemas.microsoft.com/office/drawing/2014/main" id="{3EBC8BC5-43D7-B5EB-F0F0-19363D283A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56AE7-524E-6DE4-AA40-8FB8390B0AAB}"/>
              </a:ext>
            </a:extLst>
          </p:cNvPr>
          <p:cNvSpPr txBox="1"/>
          <p:nvPr/>
        </p:nvSpPr>
        <p:spPr>
          <a:xfrm>
            <a:off x="311150" y="5354320"/>
            <a:ext cx="7085329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0E3D8"/>
                </a:solidFill>
                <a:effectLst/>
                <a:uLnTx/>
                <a:uFillTx/>
                <a:latin typeface="Garamond" panose="02020404030301010803"/>
                <a:ea typeface="+mn-ea"/>
                <a:cs typeface="Arial"/>
              </a:rPr>
              <a:t>PFAS : (Per- and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0E3D8"/>
                </a:solidFill>
                <a:effectLst/>
                <a:uLnTx/>
                <a:uFillTx/>
                <a:latin typeface="Garamond" panose="02020404030301010803"/>
                <a:ea typeface="+mn-ea"/>
                <a:cs typeface="Arial"/>
              </a:rPr>
              <a:t>Polyfluorinated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0E3D8"/>
                </a:solidFill>
                <a:effectLst/>
                <a:uLnTx/>
                <a:uFillTx/>
                <a:latin typeface="Garamond" panose="02020404030301010803"/>
                <a:ea typeface="+mn-ea"/>
                <a:cs typeface="Arial"/>
              </a:rPr>
              <a:t> Substances)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172480-4681-E5C5-DC78-6F6804D61C69}"/>
              </a:ext>
            </a:extLst>
          </p:cNvPr>
          <p:cNvSpPr txBox="1"/>
          <p:nvPr/>
        </p:nvSpPr>
        <p:spPr>
          <a:xfrm>
            <a:off x="311150" y="5728150"/>
            <a:ext cx="7085329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0E3D8"/>
                </a:solidFill>
                <a:effectLst/>
                <a:uLnTx/>
                <a:uFillTx/>
                <a:latin typeface="Garamond" panose="02020404030301010803"/>
                <a:ea typeface="+mn-ea"/>
                <a:cs typeface="Arial"/>
              </a:rPr>
              <a:t>OCBs: (Organochlorines and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0E3D8"/>
                </a:solidFill>
                <a:effectLst/>
                <a:uLnTx/>
                <a:uFillTx/>
                <a:latin typeface="Garamond" panose="02020404030301010803"/>
                <a:ea typeface="+mn-ea"/>
                <a:cs typeface="Arial"/>
              </a:rPr>
              <a:t>Organobromines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0E3D8"/>
                </a:solidFill>
                <a:effectLst/>
                <a:uLnTx/>
                <a:uFillTx/>
                <a:latin typeface="Garamond" panose="02020404030301010803"/>
                <a:ea typeface="+mn-ea"/>
                <a:cs typeface="Arial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A12199-5401-9F60-A67C-569A624F3C8F}"/>
              </a:ext>
            </a:extLst>
          </p:cNvPr>
          <p:cNvSpPr txBox="1"/>
          <p:nvPr/>
        </p:nvSpPr>
        <p:spPr>
          <a:xfrm>
            <a:off x="311150" y="6112140"/>
            <a:ext cx="7085329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0E3D8"/>
                </a:solidFill>
                <a:effectLst/>
                <a:uLnTx/>
                <a:uFillTx/>
                <a:latin typeface="Garamond" panose="02020404030301010803"/>
                <a:ea typeface="+mn-ea"/>
                <a:cs typeface="Arial"/>
              </a:rPr>
              <a:t>PETCO; (Petroleum and Coal Compounds)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06D08-25D7-489C-5067-8781BD563D94}"/>
              </a:ext>
            </a:extLst>
          </p:cNvPr>
          <p:cNvSpPr txBox="1"/>
          <p:nvPr/>
        </p:nvSpPr>
        <p:spPr>
          <a:xfrm>
            <a:off x="311150" y="6496130"/>
            <a:ext cx="7085329" cy="3077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0E3D8"/>
                </a:solidFill>
                <a:effectLst/>
                <a:uLnTx/>
                <a:uFillTx/>
                <a:latin typeface="Garamond" panose="02020404030301010803"/>
                <a:ea typeface="+mn-ea"/>
                <a:cs typeface="Arial"/>
              </a:rPr>
              <a:t>Metals: (Hazardous Metals)</a:t>
            </a:r>
          </a:p>
        </p:txBody>
      </p:sp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CA5CF716-F752-415A-517B-C46180FAA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14870" cy="13925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498" y="5077321"/>
            <a:ext cx="6059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hlinkClick r:id="rId5"/>
              </a:rPr>
              <a:t>Aragorn Horizon - combat soil contamination in Europe (aragorn-horizon.eu)</a:t>
            </a:r>
            <a:endParaRPr lang="en-GB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915" y="5849870"/>
            <a:ext cx="45313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Credit:  Dietmar Müller-Grabherr, Austrian UBA</a:t>
            </a:r>
            <a:br>
              <a:rPr lang="en-GB" sz="1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sz="1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Lead of Common Forum on Soil, ARAGORN Scientific advisor</a:t>
            </a:r>
            <a:br>
              <a:rPr lang="en-GB" sz="1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GB" sz="1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GB" sz="1400" i="1" baseline="30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nd</a:t>
            </a:r>
            <a:r>
              <a:rPr lang="en-GB" sz="14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consortium meeting, Nancy, 2024</a:t>
            </a:r>
            <a:endParaRPr lang="en-GB" sz="1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479" y="0"/>
            <a:ext cx="9784466" cy="680622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317620" y="109647"/>
            <a:ext cx="1585731" cy="521470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1039" y="393427"/>
            <a:ext cx="11418277" cy="524395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Decision minutes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039" y="767351"/>
            <a:ext cx="115882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Norman to make minutes.  </a:t>
            </a:r>
            <a:br>
              <a:rPr lang="en-GB" b="1" dirty="0" smtClean="0"/>
            </a:br>
            <a:r>
              <a:rPr lang="en-GB" dirty="0" smtClean="0"/>
              <a:t>Stepwise approach; low hanging fruits to more complex; costs!, mechanisms to allow for updates (future proof!)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Norman</a:t>
            </a:r>
            <a:r>
              <a:rPr lang="en-GB" dirty="0" smtClean="0"/>
              <a:t> to make an overview of what WG7 can contribute with, e.g.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Principles for the SMRL – mechanisms, monitoring strategy </a:t>
            </a:r>
            <a:r>
              <a:rPr lang="en-GB" dirty="0" err="1" smtClean="0"/>
              <a:t>etc</a:t>
            </a:r>
            <a:r>
              <a:rPr lang="en-GB" dirty="0" smtClean="0"/>
              <a:t> - Xenia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Listing of protection goals - Sandrine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Mapping of land uses, and endpoints (e.g. water, soil intake, prey, sensitive/non-sensitive) – Magnus?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Mapping of ongoing and past soil pollutant monitoring in countries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Mapping of regulation of chemicals, which may impact/be impacted by soil pollutants: Sewage sludge, fertilisers, WFD, IED/EPRTR, NEC etc. – Sandrine?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Mapping of project on soil pollution and impacts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Mapping of analytical methods, performance and costs - Celia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Overview of which </a:t>
            </a:r>
            <a:r>
              <a:rPr lang="en-GB" dirty="0" err="1" smtClean="0"/>
              <a:t>comtaminants</a:t>
            </a:r>
            <a:r>
              <a:rPr lang="en-GB" dirty="0" smtClean="0"/>
              <a:t> that typically are found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Data platforms – Valeria (and please send template to Xenia)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Laetitia </a:t>
            </a:r>
            <a:r>
              <a:rPr lang="en-GB" dirty="0"/>
              <a:t>to establish a TEAMS where we can share information and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Norman </a:t>
            </a:r>
            <a:r>
              <a:rPr lang="en-GB" dirty="0" smtClean="0"/>
              <a:t>to Set up an online meeting with the group interested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Norman</a:t>
            </a:r>
            <a:r>
              <a:rPr lang="en-GB" dirty="0" smtClean="0"/>
              <a:t> to propose a working task on this for Dec. GA meeting in Rome; and funds for travelling to meet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Xenia </a:t>
            </a:r>
            <a:r>
              <a:rPr lang="en-GB" dirty="0"/>
              <a:t>to share it with DG JRC/ENV and ask for participation in the Soil Week, Nov </a:t>
            </a:r>
            <a:r>
              <a:rPr lang="en-GB" dirty="0" smtClean="0"/>
              <a:t>12-13, and cluster meeting on Nov. 14 (Laetitia and </a:t>
            </a:r>
            <a:r>
              <a:rPr lang="en-GB" dirty="0" err="1" smtClean="0"/>
              <a:t>Nikoforos</a:t>
            </a:r>
            <a:r>
              <a:rPr lang="en-GB" dirty="0" smtClean="0"/>
              <a:t>/</a:t>
            </a:r>
            <a:r>
              <a:rPr lang="en-GB" dirty="0" err="1" smtClean="0"/>
              <a:t>Terrachem</a:t>
            </a:r>
            <a:r>
              <a:rPr lang="en-GB" dirty="0" smtClean="0"/>
              <a:t> might be interested to join)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Xenia </a:t>
            </a:r>
            <a:r>
              <a:rPr lang="en-GB" dirty="0" smtClean="0"/>
              <a:t>to share contacts </a:t>
            </a:r>
            <a:r>
              <a:rPr lang="en-GB" dirty="0"/>
              <a:t>for the </a:t>
            </a:r>
            <a:r>
              <a:rPr lang="en-GB" dirty="0" smtClean="0"/>
              <a:t>JRC Soil </a:t>
            </a:r>
            <a:r>
              <a:rPr lang="en-GB" dirty="0"/>
              <a:t>Mission: </a:t>
            </a:r>
            <a:r>
              <a:rPr lang="en-GB" dirty="0" smtClean="0"/>
              <a:t>PEETERS </a:t>
            </a:r>
            <a:r>
              <a:rPr lang="en-GB" dirty="0"/>
              <a:t>Bavo </a:t>
            </a:r>
            <a:r>
              <a:rPr lang="en-GB" dirty="0">
                <a:hlinkClick r:id="rId3"/>
              </a:rPr>
              <a:t>Bavo.PEETERS@ec.europa.eu</a:t>
            </a:r>
            <a:r>
              <a:rPr lang="en-GB" dirty="0"/>
              <a:t> , YUNTA MEZQUITA Felipe </a:t>
            </a:r>
            <a:r>
              <a:rPr lang="en-GB" dirty="0">
                <a:hlinkClick r:id="rId4"/>
              </a:rPr>
              <a:t>Felipe.YUNTA-MEZQUITA@ec.europa.eu</a:t>
            </a:r>
            <a:r>
              <a:rPr lang="en-GB" dirty="0"/>
              <a:t>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Xenia</a:t>
            </a:r>
            <a:r>
              <a:rPr lang="en-GB" dirty="0" smtClean="0"/>
              <a:t> to send deliverables (list of compounds we have prioritised when we have delivered the milestone), so that Norman can continue to work on this, and proposed monitoring strategy incl. NTS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635077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2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DA3A09"/>
      </a:accent2>
      <a:accent3>
        <a:srgbClr val="415470"/>
      </a:accent3>
      <a:accent4>
        <a:srgbClr val="197F8E"/>
      </a:accent4>
      <a:accent5>
        <a:srgbClr val="FFBD37"/>
      </a:accent5>
      <a:accent6>
        <a:srgbClr val="4B8324"/>
      </a:accent6>
      <a:hlink>
        <a:srgbClr val="2C6693"/>
      </a:hlink>
      <a:folHlink>
        <a:srgbClr val="000000"/>
      </a:folHlink>
    </a:clrScheme>
    <a:fontScheme name="Københavns Universitet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_ENG_full.potx" id="{6764E8C8-4AA3-41AF-8480-BA895D52A763}" vid="{C3CFBAD3-A1CC-45A6-A97C-8584F426E1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Personalizzati 1">
      <a:dk1>
        <a:srgbClr val="261300"/>
      </a:dk1>
      <a:lt1>
        <a:srgbClr val="F0E3D8"/>
      </a:lt1>
      <a:dk2>
        <a:srgbClr val="261300"/>
      </a:dk2>
      <a:lt2>
        <a:srgbClr val="F0E3D8"/>
      </a:lt2>
      <a:accent1>
        <a:srgbClr val="261300"/>
      </a:accent1>
      <a:accent2>
        <a:srgbClr val="F0E3D8"/>
      </a:accent2>
      <a:accent3>
        <a:srgbClr val="261300"/>
      </a:accent3>
      <a:accent4>
        <a:srgbClr val="FF6B00"/>
      </a:accent4>
      <a:accent5>
        <a:srgbClr val="E11500"/>
      </a:accent5>
      <a:accent6>
        <a:srgbClr val="FF6B00"/>
      </a:accent6>
      <a:hlink>
        <a:srgbClr val="FF6B00"/>
      </a:hlink>
      <a:folHlink>
        <a:srgbClr val="E1150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736</Words>
  <Application>Microsoft Office PowerPoint</Application>
  <PresentationFormat>Widescreen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Microsoft New Tai Lue</vt:lpstr>
      <vt:lpstr>Montserrat</vt:lpstr>
      <vt:lpstr>Open Sans Extrabold</vt:lpstr>
      <vt:lpstr>system-ui</vt:lpstr>
      <vt:lpstr>Times New Roman</vt:lpstr>
      <vt:lpstr>Verdana</vt:lpstr>
      <vt:lpstr>Wingdings</vt:lpstr>
      <vt:lpstr>Brugerdefineret design</vt:lpstr>
      <vt:lpstr>Office Theme</vt:lpstr>
      <vt:lpstr>Tema di Office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2022-09-05T09:11:43Z</dcterms:created>
  <dcterms:modified xsi:type="dcterms:W3CDTF">2024-09-06T16:45:22Z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</Properties>
</file>