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61" r:id="rId2"/>
    <p:sldId id="269" r:id="rId3"/>
    <p:sldId id="364" r:id="rId4"/>
    <p:sldId id="463" r:id="rId5"/>
    <p:sldId id="458" r:id="rId6"/>
    <p:sldId id="460" r:id="rId7"/>
    <p:sldId id="465" r:id="rId8"/>
    <p:sldId id="462" r:id="rId9"/>
    <p:sldId id="365" r:id="rId10"/>
    <p:sldId id="271" r:id="rId11"/>
    <p:sldId id="363" r:id="rId12"/>
    <p:sldId id="366" r:id="rId13"/>
    <p:sldId id="367" r:id="rId14"/>
    <p:sldId id="443" r:id="rId15"/>
    <p:sldId id="428" r:id="rId16"/>
    <p:sldId id="439" r:id="rId17"/>
    <p:sldId id="456" r:id="rId18"/>
    <p:sldId id="457" r:id="rId19"/>
    <p:sldId id="431" r:id="rId20"/>
    <p:sldId id="464" r:id="rId21"/>
    <p:sldId id="375" r:id="rId22"/>
    <p:sldId id="372" r:id="rId23"/>
    <p:sldId id="466" r:id="rId24"/>
    <p:sldId id="376" r:id="rId25"/>
    <p:sldId id="473" r:id="rId26"/>
    <p:sldId id="470" r:id="rId27"/>
    <p:sldId id="263" r:id="rId28"/>
    <p:sldId id="474" r:id="rId29"/>
    <p:sldId id="471" r:id="rId30"/>
    <p:sldId id="378" r:id="rId31"/>
    <p:sldId id="476" r:id="rId32"/>
    <p:sldId id="377" r:id="rId33"/>
    <p:sldId id="477" r:id="rId34"/>
    <p:sldId id="270" r:id="rId35"/>
    <p:sldId id="4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4"/>
    <p:restoredTop sz="86450"/>
  </p:normalViewPr>
  <p:slideViewPr>
    <p:cSldViewPr snapToGrid="0" snapToObjects="1">
      <p:cViewPr varScale="1">
        <p:scale>
          <a:sx n="109" d="100"/>
          <a:sy n="109" d="100"/>
        </p:scale>
        <p:origin x="1112" y="192"/>
      </p:cViewPr>
      <p:guideLst/>
    </p:cSldViewPr>
  </p:slideViewPr>
  <p:outlineViewPr>
    <p:cViewPr>
      <p:scale>
        <a:sx n="33" d="100"/>
        <a:sy n="33" d="100"/>
      </p:scale>
      <p:origin x="0" y="-683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2CBF8-F62F-304A-969E-2D2840A08CE0}" type="datetimeFigureOut">
              <a:rPr lang="en-US" smtClean="0"/>
              <a:t>3/22/19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A0EDE-591C-904D-8986-A653E7FE61E3}" type="slidenum">
              <a:rPr lang="en-US" smtClean="0"/>
              <a:t>‹#›</a:t>
            </a:fld>
            <a:endParaRPr lang="en-US"/>
          </a:p>
        </p:txBody>
      </p:sp>
    </p:spTree>
    <p:extLst>
      <p:ext uri="{BB962C8B-B14F-4D97-AF65-F5344CB8AC3E}">
        <p14:creationId xmlns:p14="http://schemas.microsoft.com/office/powerpoint/2010/main" val="101202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1</a:t>
            </a:fld>
            <a:endParaRPr lang="en-US"/>
          </a:p>
        </p:txBody>
      </p:sp>
    </p:spTree>
    <p:extLst>
      <p:ext uri="{BB962C8B-B14F-4D97-AF65-F5344CB8AC3E}">
        <p14:creationId xmlns:p14="http://schemas.microsoft.com/office/powerpoint/2010/main" val="275907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2</a:t>
            </a:fld>
            <a:endParaRPr lang="en-US"/>
          </a:p>
        </p:txBody>
      </p:sp>
    </p:spTree>
    <p:extLst>
      <p:ext uri="{BB962C8B-B14F-4D97-AF65-F5344CB8AC3E}">
        <p14:creationId xmlns:p14="http://schemas.microsoft.com/office/powerpoint/2010/main" val="4085362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a:latin typeface="Calibri" charset="0"/>
              <a:ea typeface="MS PGothic" charset="0"/>
              <a:cs typeface="MS PGothic" charset="0"/>
            </a:endParaRPr>
          </a:p>
          <a:p>
            <a:r>
              <a:rPr lang="en-IE">
                <a:latin typeface="Calibri" charset="0"/>
                <a:ea typeface="MS PGothic" charset="0"/>
                <a:cs typeface="MS PGothic" charset="0"/>
              </a:rPr>
              <a:t>----- Meeting Notes (21/10/2014 11:39) -----</a:t>
            </a:r>
          </a:p>
          <a:p>
            <a:r>
              <a:rPr lang="en-IE">
                <a:latin typeface="Calibri" charset="0"/>
                <a:ea typeface="MS PGothic" charset="0"/>
                <a:cs typeface="MS PGothic" charset="0"/>
              </a:rPr>
              <a:t>etienne vermeirssen sampling rates - compare</a:t>
            </a:r>
          </a:p>
        </p:txBody>
      </p:sp>
      <p:sp>
        <p:nvSpPr>
          <p:cNvPr id="307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02756" indent="-270291" eaLnBrk="0" hangingPunct="0">
              <a:defRPr sz="2300">
                <a:solidFill>
                  <a:schemeClr val="tx1"/>
                </a:solidFill>
                <a:latin typeface="Arial" charset="0"/>
                <a:ea typeface="ＭＳ Ｐゴシック" charset="0"/>
              </a:defRPr>
            </a:lvl2pPr>
            <a:lvl3pPr marL="1081164" indent="-216233" eaLnBrk="0" hangingPunct="0">
              <a:defRPr sz="2300">
                <a:solidFill>
                  <a:schemeClr val="tx1"/>
                </a:solidFill>
                <a:latin typeface="Arial" charset="0"/>
                <a:ea typeface="ＭＳ Ｐゴシック" charset="0"/>
              </a:defRPr>
            </a:lvl3pPr>
            <a:lvl4pPr marL="1513629" indent="-216233" eaLnBrk="0" hangingPunct="0">
              <a:defRPr sz="2300">
                <a:solidFill>
                  <a:schemeClr val="tx1"/>
                </a:solidFill>
                <a:latin typeface="Arial" charset="0"/>
                <a:ea typeface="ＭＳ Ｐゴシック" charset="0"/>
              </a:defRPr>
            </a:lvl4pPr>
            <a:lvl5pPr marL="1946095" indent="-216233" eaLnBrk="0" hangingPunct="0">
              <a:defRPr sz="2300">
                <a:solidFill>
                  <a:schemeClr val="tx1"/>
                </a:solidFill>
                <a:latin typeface="Arial" charset="0"/>
                <a:ea typeface="ＭＳ Ｐゴシック" charset="0"/>
              </a:defRPr>
            </a:lvl5pPr>
            <a:lvl6pPr marL="2378560" indent="-216233" eaLnBrk="0" fontAlgn="base" hangingPunct="0">
              <a:spcBef>
                <a:spcPct val="0"/>
              </a:spcBef>
              <a:spcAft>
                <a:spcPct val="0"/>
              </a:spcAft>
              <a:defRPr sz="2300">
                <a:solidFill>
                  <a:schemeClr val="tx1"/>
                </a:solidFill>
                <a:latin typeface="Arial" charset="0"/>
                <a:ea typeface="ＭＳ Ｐゴシック" charset="0"/>
              </a:defRPr>
            </a:lvl6pPr>
            <a:lvl7pPr marL="2811026" indent="-216233" eaLnBrk="0" fontAlgn="base" hangingPunct="0">
              <a:spcBef>
                <a:spcPct val="0"/>
              </a:spcBef>
              <a:spcAft>
                <a:spcPct val="0"/>
              </a:spcAft>
              <a:defRPr sz="2300">
                <a:solidFill>
                  <a:schemeClr val="tx1"/>
                </a:solidFill>
                <a:latin typeface="Arial" charset="0"/>
                <a:ea typeface="ＭＳ Ｐゴシック" charset="0"/>
              </a:defRPr>
            </a:lvl7pPr>
            <a:lvl8pPr marL="3243491" indent="-216233" eaLnBrk="0" fontAlgn="base" hangingPunct="0">
              <a:spcBef>
                <a:spcPct val="0"/>
              </a:spcBef>
              <a:spcAft>
                <a:spcPct val="0"/>
              </a:spcAft>
              <a:defRPr sz="2300">
                <a:solidFill>
                  <a:schemeClr val="tx1"/>
                </a:solidFill>
                <a:latin typeface="Arial" charset="0"/>
                <a:ea typeface="ＭＳ Ｐゴシック" charset="0"/>
              </a:defRPr>
            </a:lvl8pPr>
            <a:lvl9pPr marL="3675957" indent="-216233"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AA7399EE-5C5C-2E4E-A9F3-0E1EB7BE0B15}" type="slidenum">
              <a:rPr lang="en-US" sz="1100">
                <a:ea typeface="MS PGothic" charset="0"/>
                <a:cs typeface="MS PGothic" charset="0"/>
              </a:rPr>
              <a:pPr eaLnBrk="1" hangingPunct="1"/>
              <a:t>17</a:t>
            </a:fld>
            <a:endParaRPr lang="en-US" sz="1100">
              <a:ea typeface="MS PGothic" charset="0"/>
              <a:cs typeface="MS PGothic" charset="0"/>
            </a:endParaRPr>
          </a:p>
        </p:txBody>
      </p:sp>
    </p:spTree>
    <p:extLst>
      <p:ext uri="{BB962C8B-B14F-4D97-AF65-F5344CB8AC3E}">
        <p14:creationId xmlns:p14="http://schemas.microsoft.com/office/powerpoint/2010/main" val="261357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21</a:t>
            </a:fld>
            <a:endParaRPr lang="en-US"/>
          </a:p>
        </p:txBody>
      </p:sp>
    </p:spTree>
    <p:extLst>
      <p:ext uri="{BB962C8B-B14F-4D97-AF65-F5344CB8AC3E}">
        <p14:creationId xmlns:p14="http://schemas.microsoft.com/office/powerpoint/2010/main" val="201274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22</a:t>
            </a:fld>
            <a:endParaRPr lang="en-US"/>
          </a:p>
        </p:txBody>
      </p:sp>
    </p:spTree>
    <p:extLst>
      <p:ext uri="{BB962C8B-B14F-4D97-AF65-F5344CB8AC3E}">
        <p14:creationId xmlns:p14="http://schemas.microsoft.com/office/powerpoint/2010/main" val="321841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24</a:t>
            </a:fld>
            <a:endParaRPr lang="en-US"/>
          </a:p>
        </p:txBody>
      </p:sp>
    </p:spTree>
    <p:extLst>
      <p:ext uri="{BB962C8B-B14F-4D97-AF65-F5344CB8AC3E}">
        <p14:creationId xmlns:p14="http://schemas.microsoft.com/office/powerpoint/2010/main" val="367048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30</a:t>
            </a:fld>
            <a:endParaRPr lang="en-US"/>
          </a:p>
        </p:txBody>
      </p:sp>
    </p:spTree>
    <p:extLst>
      <p:ext uri="{BB962C8B-B14F-4D97-AF65-F5344CB8AC3E}">
        <p14:creationId xmlns:p14="http://schemas.microsoft.com/office/powerpoint/2010/main" val="475304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32</a:t>
            </a:fld>
            <a:endParaRPr lang="en-US"/>
          </a:p>
        </p:txBody>
      </p:sp>
    </p:spTree>
    <p:extLst>
      <p:ext uri="{BB962C8B-B14F-4D97-AF65-F5344CB8AC3E}">
        <p14:creationId xmlns:p14="http://schemas.microsoft.com/office/powerpoint/2010/main" val="2376210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EA0EDE-591C-904D-8986-A653E7FE61E3}" type="slidenum">
              <a:rPr lang="en-US" smtClean="0"/>
              <a:t>33</a:t>
            </a:fld>
            <a:endParaRPr lang="en-US"/>
          </a:p>
        </p:txBody>
      </p:sp>
    </p:spTree>
    <p:extLst>
      <p:ext uri="{BB962C8B-B14F-4D97-AF65-F5344CB8AC3E}">
        <p14:creationId xmlns:p14="http://schemas.microsoft.com/office/powerpoint/2010/main" val="427326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CF087164-658D-8749-AF46-203FFF003B18}" type="datetimeFigureOut">
              <a:rPr lang="en-US" smtClean="0"/>
              <a:t>3/22/19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107553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CF087164-658D-8749-AF46-203FFF003B18}" type="datetimeFigureOut">
              <a:rPr lang="en-US" smtClean="0"/>
              <a:t>3/22/19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3436698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CF087164-658D-8749-AF46-203FFF003B18}" type="datetimeFigureOut">
              <a:rPr lang="en-US" smtClean="0"/>
              <a:t>3/22/19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282132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CF087164-658D-8749-AF46-203FFF003B18}" type="datetimeFigureOut">
              <a:rPr lang="en-US" smtClean="0"/>
              <a:t>3/22/19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B28D-B550-DA4E-85B1-2DC5B6A0129A}" type="slidenum">
              <a:rPr lang="en-US" smtClean="0"/>
              <a:t>‹#›</a:t>
            </a:fld>
            <a:endParaRPr lang="en-US"/>
          </a:p>
        </p:txBody>
      </p:sp>
      <p:sp>
        <p:nvSpPr>
          <p:cNvPr id="7" name="Rectangle 6"/>
          <p:cNvSpPr/>
          <p:nvPr userDrawn="1"/>
        </p:nvSpPr>
        <p:spPr>
          <a:xfrm>
            <a:off x="0" y="0"/>
            <a:ext cx="12192000" cy="6858000"/>
          </a:xfrm>
          <a:prstGeom prst="rect">
            <a:avLst/>
          </a:prstGeom>
          <a:noFill/>
          <a:ln w="38100">
            <a:solidFill>
              <a:srgbClr val="249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8" name="Group 7"/>
          <p:cNvGrpSpPr/>
          <p:nvPr userDrawn="1"/>
        </p:nvGrpSpPr>
        <p:grpSpPr>
          <a:xfrm>
            <a:off x="10981346" y="0"/>
            <a:ext cx="1210654" cy="6858000"/>
            <a:chOff x="10981346" y="0"/>
            <a:chExt cx="1210654" cy="6858000"/>
          </a:xfrm>
        </p:grpSpPr>
        <p:sp>
          <p:nvSpPr>
            <p:cNvPr id="9" name="Rectangle 8"/>
            <p:cNvSpPr/>
            <p:nvPr userDrawn="1"/>
          </p:nvSpPr>
          <p:spPr>
            <a:xfrm>
              <a:off x="10981346" y="0"/>
              <a:ext cx="1210654" cy="6858000"/>
            </a:xfrm>
            <a:prstGeom prst="rect">
              <a:avLst/>
            </a:prstGeom>
            <a:solidFill>
              <a:schemeClr val="bg1"/>
            </a:solidFill>
            <a:ln w="38100">
              <a:solidFill>
                <a:srgbClr val="249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a:extLst>
                <a:ext uri="{FF2B5EF4-FFF2-40B4-BE49-F238E27FC236}">
                  <a16:creationId xmlns:a16="http://schemas.microsoft.com/office/drawing/2014/main" id="{55A36363-4DFE-514E-9135-251C769DB042}"/>
                </a:ext>
              </a:extLst>
            </p:cNvPr>
            <p:cNvPicPr>
              <a:picLocks noChangeAspect="1"/>
            </p:cNvPicPr>
            <p:nvPr userDrawn="1"/>
          </p:nvPicPr>
          <p:blipFill rotWithShape="1">
            <a:blip r:embed="rId2"/>
            <a:srcRect l="9567" r="5495"/>
            <a:stretch/>
          </p:blipFill>
          <p:spPr>
            <a:xfrm>
              <a:off x="11024075" y="2087659"/>
              <a:ext cx="1119499" cy="1225768"/>
            </a:xfrm>
            <a:prstGeom prst="rect">
              <a:avLst/>
            </a:prstGeom>
          </p:spPr>
        </p:pic>
        <p:pic>
          <p:nvPicPr>
            <p:cNvPr id="11" name="Picture 2" descr="Image result for dcu wate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197" t="30654" r="1579" b="31066"/>
            <a:stretch/>
          </p:blipFill>
          <p:spPr bwMode="auto">
            <a:xfrm rot="5400000">
              <a:off x="9841817" y="4534675"/>
              <a:ext cx="3481166" cy="10386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592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087164-658D-8749-AF46-203FFF003B18}" type="datetimeFigureOut">
              <a:rPr lang="en-US" smtClean="0"/>
              <a:t>3/22/19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110101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CF087164-658D-8749-AF46-203FFF003B18}" type="datetimeFigureOut">
              <a:rPr lang="en-US" smtClean="0"/>
              <a:t>3/22/19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1334798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CF087164-658D-8749-AF46-203FFF003B18}" type="datetimeFigureOut">
              <a:rPr lang="en-US" smtClean="0"/>
              <a:t>3/22/19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3874361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CF087164-658D-8749-AF46-203FFF003B18}" type="datetimeFigureOut">
              <a:rPr lang="en-US" smtClean="0"/>
              <a:t>3/22/19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31602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087164-658D-8749-AF46-203FFF003B18}" type="datetimeFigureOut">
              <a:rPr lang="en-US" smtClean="0"/>
              <a:t>3/22/19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4165077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087164-658D-8749-AF46-203FFF003B18}" type="datetimeFigureOut">
              <a:rPr lang="en-US" smtClean="0"/>
              <a:t>3/22/19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162143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087164-658D-8749-AF46-203FFF003B18}" type="datetimeFigureOut">
              <a:rPr lang="en-US" smtClean="0"/>
              <a:t>3/22/19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7B28D-B550-DA4E-85B1-2DC5B6A0129A}" type="slidenum">
              <a:rPr lang="en-US" smtClean="0"/>
              <a:t>‹#›</a:t>
            </a:fld>
            <a:endParaRPr lang="en-US"/>
          </a:p>
        </p:txBody>
      </p:sp>
    </p:spTree>
    <p:extLst>
      <p:ext uri="{BB962C8B-B14F-4D97-AF65-F5344CB8AC3E}">
        <p14:creationId xmlns:p14="http://schemas.microsoft.com/office/powerpoint/2010/main" val="2528213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87164-658D-8749-AF46-203FFF003B18}" type="datetimeFigureOut">
              <a:rPr lang="en-US" smtClean="0"/>
              <a:t>3/22/19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7B28D-B550-DA4E-85B1-2DC5B6A0129A}" type="slidenum">
              <a:rPr lang="en-US" smtClean="0"/>
              <a:t>‹#›</a:t>
            </a:fld>
            <a:endParaRPr lang="en-US"/>
          </a:p>
        </p:txBody>
      </p:sp>
    </p:spTree>
    <p:extLst>
      <p:ext uri="{BB962C8B-B14F-4D97-AF65-F5344CB8AC3E}">
        <p14:creationId xmlns:p14="http://schemas.microsoft.com/office/powerpoint/2010/main" val="3808329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cdc.europa.eu/en/antimicrobial-consumption/database/country-overview"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cdc.europa.eu/en/antimicrobial-consumption/database/country-overview"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7.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37.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838200" y="723578"/>
            <a:ext cx="4595071" cy="1645501"/>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6600" b="1" kern="1200" cap="none" spc="0" baseline="0">
                <a:ln w="9525">
                  <a:noFill/>
                  <a:prstDash val="solid"/>
                </a:ln>
                <a:solidFill>
                  <a:schemeClr val="tx1"/>
                </a:solidFill>
                <a:effectLst/>
                <a:latin typeface="+mj-lt"/>
                <a:ea typeface="+mj-ea"/>
                <a:cs typeface="+mj-cs"/>
              </a:defRPr>
            </a:lvl1pPr>
          </a:lstStyle>
          <a:p>
            <a:pPr algn="ctr">
              <a:lnSpc>
                <a:spcPct val="90000"/>
              </a:lnSpc>
            </a:pPr>
            <a:br>
              <a:rPr lang="en-US" sz="2800" dirty="0"/>
            </a:br>
            <a:r>
              <a:rPr lang="en-US" sz="2800" b="0" dirty="0"/>
              <a:t>Preliminary findings and on-going projects in Ireland on CECs in urban wastewater </a:t>
            </a:r>
            <a:br>
              <a:rPr lang="en-US" sz="2800" dirty="0"/>
            </a:br>
            <a:br>
              <a:rPr lang="en-US" sz="2800" dirty="0"/>
            </a:br>
            <a:endParaRPr lang="en-US" sz="2800" i="1" dirty="0"/>
          </a:p>
        </p:txBody>
      </p:sp>
      <p:sp>
        <p:nvSpPr>
          <p:cNvPr id="9" name="TextBox 8"/>
          <p:cNvSpPr txBox="1"/>
          <p:nvPr/>
        </p:nvSpPr>
        <p:spPr>
          <a:xfrm>
            <a:off x="200722" y="2548467"/>
            <a:ext cx="5485807"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endParaRPr lang="en-US" sz="2000" b="1" dirty="0"/>
          </a:p>
          <a:p>
            <a:pPr>
              <a:lnSpc>
                <a:spcPct val="90000"/>
              </a:lnSpc>
              <a:spcAft>
                <a:spcPts val="600"/>
              </a:spcAft>
            </a:pPr>
            <a:r>
              <a:rPr lang="en-US" sz="2000" b="1" dirty="0"/>
              <a:t>WORKSHOP ON PRIORITISATION OF EMERGING CONTAMINANTS IN URBAN WASTERWATER </a:t>
            </a:r>
            <a:endParaRPr lang="en-US" sz="2000" dirty="0"/>
          </a:p>
          <a:p>
            <a:pPr>
              <a:lnSpc>
                <a:spcPct val="90000"/>
              </a:lnSpc>
              <a:spcAft>
                <a:spcPts val="600"/>
              </a:spcAft>
            </a:pPr>
            <a:endParaRPr lang="en-US" sz="2000" dirty="0"/>
          </a:p>
          <a:p>
            <a:pPr>
              <a:lnSpc>
                <a:spcPct val="90000"/>
              </a:lnSpc>
              <a:spcAft>
                <a:spcPts val="600"/>
              </a:spcAft>
            </a:pPr>
            <a:r>
              <a:rPr lang="en-US" sz="2000" dirty="0"/>
              <a:t>What are the priority contaminants to target in European urban wastewater? </a:t>
            </a:r>
          </a:p>
          <a:p>
            <a:pPr>
              <a:lnSpc>
                <a:spcPct val="90000"/>
              </a:lnSpc>
              <a:spcAft>
                <a:spcPts val="600"/>
              </a:spcAft>
            </a:pPr>
            <a:endParaRPr lang="en-US" sz="2000" b="1" dirty="0"/>
          </a:p>
          <a:p>
            <a:pPr>
              <a:lnSpc>
                <a:spcPct val="90000"/>
              </a:lnSpc>
              <a:spcAft>
                <a:spcPts val="600"/>
              </a:spcAft>
            </a:pPr>
            <a:r>
              <a:rPr lang="en-US" sz="2000" b="1" dirty="0"/>
              <a:t>6 March 2019 </a:t>
            </a: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5458" y="405132"/>
            <a:ext cx="1966510" cy="2143335"/>
          </a:xfrm>
          <a:prstGeom prst="rect">
            <a:avLst/>
          </a:prstGeom>
        </p:spPr>
      </p:pic>
      <p:pic>
        <p:nvPicPr>
          <p:cNvPr id="5" name="Picture 4">
            <a:extLst>
              <a:ext uri="{FF2B5EF4-FFF2-40B4-BE49-F238E27FC236}">
                <a16:creationId xmlns:a16="http://schemas.microsoft.com/office/drawing/2014/main" id="{6B635E69-96F9-9148-9F5F-9DD460FA6D81}"/>
              </a:ext>
            </a:extLst>
          </p:cNvPr>
          <p:cNvPicPr>
            <a:picLocks noChangeAspect="1"/>
          </p:cNvPicPr>
          <p:nvPr/>
        </p:nvPicPr>
        <p:blipFill>
          <a:blip r:embed="rId4"/>
          <a:stretch>
            <a:fillRect/>
          </a:stretch>
        </p:blipFill>
        <p:spPr>
          <a:xfrm>
            <a:off x="9737651" y="2597437"/>
            <a:ext cx="2364317" cy="2198814"/>
          </a:xfrm>
          <a:prstGeom prst="rect">
            <a:avLst/>
          </a:prstGeom>
        </p:spPr>
      </p:pic>
      <p:pic>
        <p:nvPicPr>
          <p:cNvPr id="5121" name="Picture 1" descr="page1image50403424">
            <a:extLst>
              <a:ext uri="{FF2B5EF4-FFF2-40B4-BE49-F238E27FC236}">
                <a16:creationId xmlns:a16="http://schemas.microsoft.com/office/drawing/2014/main" id="{CA0FA0A1-5C2C-1741-AC26-A411A0EE4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5784" y="4845221"/>
            <a:ext cx="5446184" cy="194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26948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813483" y="258232"/>
            <a:ext cx="8647653" cy="1325563"/>
          </a:xfrm>
        </p:spPr>
        <p:txBody>
          <a:bodyPr>
            <a:normAutofit/>
          </a:bodyPr>
          <a:lstStyle/>
          <a:p>
            <a:r>
              <a:rPr lang="en-US" dirty="0"/>
              <a:t>Ireland and CECs – what do we know?</a:t>
            </a:r>
          </a:p>
        </p:txBody>
      </p:sp>
      <p:sp>
        <p:nvSpPr>
          <p:cNvPr id="12" name="Rectangle 11">
            <a:extLst>
              <a:ext uri="{FF2B5EF4-FFF2-40B4-BE49-F238E27FC236}">
                <a16:creationId xmlns:a16="http://schemas.microsoft.com/office/drawing/2014/main" id="{CC36D51E-EE95-8449-AC0F-97A2A5582BF2}"/>
              </a:ext>
            </a:extLst>
          </p:cNvPr>
          <p:cNvSpPr/>
          <p:nvPr/>
        </p:nvSpPr>
        <p:spPr>
          <a:xfrm>
            <a:off x="4841913" y="6425159"/>
            <a:ext cx="4918911" cy="369332"/>
          </a:xfrm>
          <a:prstGeom prst="rect">
            <a:avLst/>
          </a:prstGeom>
        </p:spPr>
        <p:txBody>
          <a:bodyPr wrap="none">
            <a:spAutoFit/>
          </a:bodyPr>
          <a:lstStyle/>
          <a:p>
            <a:r>
              <a:rPr lang="en-IE" i="1" dirty="0" err="1"/>
              <a:t>Tahar</a:t>
            </a:r>
            <a:r>
              <a:rPr lang="en-IE" i="1" dirty="0"/>
              <a:t>, A et al. </a:t>
            </a:r>
            <a:r>
              <a:rPr lang="fr" i="1" dirty="0" err="1"/>
              <a:t>Sci</a:t>
            </a:r>
            <a:r>
              <a:rPr lang="fr" i="1" dirty="0"/>
              <a:t> Total Environ (2018) 616-617:187</a:t>
            </a:r>
            <a:endParaRPr lang="en-US" i="1" dirty="0"/>
          </a:p>
        </p:txBody>
      </p:sp>
      <p:pic>
        <p:nvPicPr>
          <p:cNvPr id="14" name="Picture 13">
            <a:extLst>
              <a:ext uri="{FF2B5EF4-FFF2-40B4-BE49-F238E27FC236}">
                <a16:creationId xmlns:a16="http://schemas.microsoft.com/office/drawing/2014/main" id="{7B71A2B0-1A6B-644B-B7C1-DB23CD4F868D}"/>
              </a:ext>
            </a:extLst>
          </p:cNvPr>
          <p:cNvPicPr>
            <a:picLocks noChangeAspect="1"/>
          </p:cNvPicPr>
          <p:nvPr/>
        </p:nvPicPr>
        <p:blipFill>
          <a:blip r:embed="rId2"/>
          <a:stretch>
            <a:fillRect/>
          </a:stretch>
        </p:blipFill>
        <p:spPr>
          <a:xfrm>
            <a:off x="2859991" y="1017457"/>
            <a:ext cx="5891381" cy="5343993"/>
          </a:xfrm>
          <a:prstGeom prst="rect">
            <a:avLst/>
          </a:prstGeom>
        </p:spPr>
      </p:pic>
    </p:spTree>
    <p:extLst>
      <p:ext uri="{BB962C8B-B14F-4D97-AF65-F5344CB8AC3E}">
        <p14:creationId xmlns:p14="http://schemas.microsoft.com/office/powerpoint/2010/main" val="2189518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813483" y="258232"/>
            <a:ext cx="8647653" cy="1325563"/>
          </a:xfrm>
        </p:spPr>
        <p:txBody>
          <a:bodyPr>
            <a:normAutofit/>
          </a:bodyPr>
          <a:lstStyle/>
          <a:p>
            <a:r>
              <a:rPr lang="en-US" dirty="0"/>
              <a:t>Ireland and CECs – what do we know?</a:t>
            </a:r>
          </a:p>
        </p:txBody>
      </p:sp>
      <p:pic>
        <p:nvPicPr>
          <p:cNvPr id="4" name="Picture 3">
            <a:extLst>
              <a:ext uri="{FF2B5EF4-FFF2-40B4-BE49-F238E27FC236}">
                <a16:creationId xmlns:a16="http://schemas.microsoft.com/office/drawing/2014/main" id="{52532D2A-C3E1-2844-91DF-01D7DC2C0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1136" y="2857501"/>
            <a:ext cx="1048700" cy="1142998"/>
          </a:xfrm>
          <a:prstGeom prst="rect">
            <a:avLst/>
          </a:prstGeom>
        </p:spPr>
      </p:pic>
      <p:sp>
        <p:nvSpPr>
          <p:cNvPr id="12" name="Rectangle 11">
            <a:extLst>
              <a:ext uri="{FF2B5EF4-FFF2-40B4-BE49-F238E27FC236}">
                <a16:creationId xmlns:a16="http://schemas.microsoft.com/office/drawing/2014/main" id="{CC36D51E-EE95-8449-AC0F-97A2A5582BF2}"/>
              </a:ext>
            </a:extLst>
          </p:cNvPr>
          <p:cNvSpPr/>
          <p:nvPr/>
        </p:nvSpPr>
        <p:spPr>
          <a:xfrm>
            <a:off x="6096000" y="6319226"/>
            <a:ext cx="4918911" cy="369332"/>
          </a:xfrm>
          <a:prstGeom prst="rect">
            <a:avLst/>
          </a:prstGeom>
        </p:spPr>
        <p:txBody>
          <a:bodyPr wrap="none">
            <a:spAutoFit/>
          </a:bodyPr>
          <a:lstStyle/>
          <a:p>
            <a:r>
              <a:rPr lang="en-IE" i="1" dirty="0" err="1"/>
              <a:t>Tahar</a:t>
            </a:r>
            <a:r>
              <a:rPr lang="en-IE" i="1" dirty="0"/>
              <a:t>, A et al. </a:t>
            </a:r>
            <a:r>
              <a:rPr lang="fr" i="1" dirty="0" err="1"/>
              <a:t>Sci</a:t>
            </a:r>
            <a:r>
              <a:rPr lang="fr" i="1" dirty="0"/>
              <a:t> Total Environ (2018) 616-617:187</a:t>
            </a:r>
            <a:endParaRPr lang="en-US" i="1" dirty="0"/>
          </a:p>
        </p:txBody>
      </p:sp>
      <p:pic>
        <p:nvPicPr>
          <p:cNvPr id="5" name="Picture 4">
            <a:extLst>
              <a:ext uri="{FF2B5EF4-FFF2-40B4-BE49-F238E27FC236}">
                <a16:creationId xmlns:a16="http://schemas.microsoft.com/office/drawing/2014/main" id="{22527A4C-228B-A34E-AE31-CE657BC6CD67}"/>
              </a:ext>
            </a:extLst>
          </p:cNvPr>
          <p:cNvPicPr>
            <a:picLocks noChangeAspect="1"/>
          </p:cNvPicPr>
          <p:nvPr/>
        </p:nvPicPr>
        <p:blipFill rotWithShape="1">
          <a:blip r:embed="rId3"/>
          <a:srcRect l="1352" t="650" r="2137" b="-650"/>
          <a:stretch/>
        </p:blipFill>
        <p:spPr>
          <a:xfrm>
            <a:off x="28479" y="1548824"/>
            <a:ext cx="5845769" cy="5309176"/>
          </a:xfrm>
          <a:prstGeom prst="rect">
            <a:avLst/>
          </a:prstGeom>
        </p:spPr>
      </p:pic>
      <p:pic>
        <p:nvPicPr>
          <p:cNvPr id="7" name="Picture 6">
            <a:extLst>
              <a:ext uri="{FF2B5EF4-FFF2-40B4-BE49-F238E27FC236}">
                <a16:creationId xmlns:a16="http://schemas.microsoft.com/office/drawing/2014/main" id="{B5A0960D-B7D9-6A42-A14A-60EB405229C8}"/>
              </a:ext>
            </a:extLst>
          </p:cNvPr>
          <p:cNvPicPr>
            <a:picLocks noChangeAspect="1"/>
          </p:cNvPicPr>
          <p:nvPr/>
        </p:nvPicPr>
        <p:blipFill rotWithShape="1">
          <a:blip r:embed="rId4"/>
          <a:srcRect r="1353"/>
          <a:stretch/>
        </p:blipFill>
        <p:spPr>
          <a:xfrm>
            <a:off x="5354715" y="889512"/>
            <a:ext cx="5583579" cy="5078975"/>
          </a:xfrm>
          <a:prstGeom prst="rect">
            <a:avLst/>
          </a:prstGeom>
        </p:spPr>
      </p:pic>
      <p:sp>
        <p:nvSpPr>
          <p:cNvPr id="8" name="TextBox 7">
            <a:extLst>
              <a:ext uri="{FF2B5EF4-FFF2-40B4-BE49-F238E27FC236}">
                <a16:creationId xmlns:a16="http://schemas.microsoft.com/office/drawing/2014/main" id="{60929FBE-7968-8147-BCD2-2B15AAA27A41}"/>
              </a:ext>
            </a:extLst>
          </p:cNvPr>
          <p:cNvSpPr txBox="1"/>
          <p:nvPr/>
        </p:nvSpPr>
        <p:spPr>
          <a:xfrm>
            <a:off x="484202" y="1942843"/>
            <a:ext cx="10283253" cy="1015663"/>
          </a:xfrm>
          <a:prstGeom prst="rect">
            <a:avLst/>
          </a:prstGeom>
          <a:solidFill>
            <a:srgbClr val="0070C0"/>
          </a:solidFill>
        </p:spPr>
        <p:txBody>
          <a:bodyPr wrap="square" rtlCol="0">
            <a:spAutoFit/>
          </a:bodyPr>
          <a:lstStyle/>
          <a:p>
            <a:r>
              <a:rPr lang="en-US" sz="2000" b="1" i="1" dirty="0">
                <a:solidFill>
                  <a:schemeClr val="bg1"/>
                </a:solidFill>
              </a:rPr>
              <a:t>E2 and EE2 </a:t>
            </a:r>
            <a:r>
              <a:rPr lang="en-IE" sz="2000" b="1" i="1" dirty="0">
                <a:solidFill>
                  <a:schemeClr val="bg1"/>
                </a:solidFill>
              </a:rPr>
              <a:t>have high removal rates as a result of biodegradation or sorption to organic matter</a:t>
            </a:r>
          </a:p>
          <a:p>
            <a:endParaRPr lang="en-IE" sz="2000" b="1" i="1" dirty="0">
              <a:solidFill>
                <a:schemeClr val="bg1"/>
              </a:solidFill>
            </a:endParaRPr>
          </a:p>
          <a:p>
            <a:r>
              <a:rPr lang="en-IE" sz="2000" b="1" i="1" dirty="0">
                <a:solidFill>
                  <a:schemeClr val="bg1"/>
                </a:solidFill>
              </a:rPr>
              <a:t>Diclofenac is resistant to conventional wastewater treatment </a:t>
            </a:r>
            <a:r>
              <a:rPr lang="en-US" sz="2000" b="1" i="1" dirty="0">
                <a:solidFill>
                  <a:schemeClr val="bg1"/>
                </a:solidFill>
              </a:rPr>
              <a:t> </a:t>
            </a:r>
          </a:p>
        </p:txBody>
      </p:sp>
    </p:spTree>
    <p:extLst>
      <p:ext uri="{BB962C8B-B14F-4D97-AF65-F5344CB8AC3E}">
        <p14:creationId xmlns:p14="http://schemas.microsoft.com/office/powerpoint/2010/main" val="112218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4613353-8AD2-2145-9784-252DA7DD900E}"/>
              </a:ext>
            </a:extLst>
          </p:cNvPr>
          <p:cNvSpPr>
            <a:spLocks noChangeArrowheads="1"/>
          </p:cNvSpPr>
          <p:nvPr/>
        </p:nvSpPr>
        <p:spPr bwMode="auto">
          <a:xfrm>
            <a:off x="89403" y="54402"/>
            <a:ext cx="106685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IE" altLang="en-US" sz="2400" i="1"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Consumption of Macrolides Antibiotics in the community (primary care sector) 2017 </a:t>
            </a:r>
            <a:endParaRPr kumimoji="0" lang="en-GB"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1820D3D3-51BD-D240-8BDE-CC26D077BF4C}"/>
              </a:ext>
            </a:extLst>
          </p:cNvPr>
          <p:cNvSpPr/>
          <p:nvPr/>
        </p:nvSpPr>
        <p:spPr>
          <a:xfrm>
            <a:off x="2646919" y="6130977"/>
            <a:ext cx="7775462" cy="646331"/>
          </a:xfrm>
          <a:prstGeom prst="rect">
            <a:avLst/>
          </a:prstGeom>
        </p:spPr>
        <p:txBody>
          <a:bodyPr wrap="none">
            <a:spAutoFit/>
          </a:bodyPr>
          <a:lstStyle/>
          <a:p>
            <a:r>
              <a:rPr lang="en-IE" i="1" dirty="0">
                <a:latin typeface="+mj-lt"/>
                <a:ea typeface="Times New Roman" panose="02020603050405020304" pitchFamily="18" charset="0"/>
              </a:rPr>
              <a:t>Country overview of antimicrobial consumption </a:t>
            </a:r>
          </a:p>
          <a:p>
            <a:r>
              <a:rPr lang="en-IE" i="1" dirty="0">
                <a:latin typeface="+mj-lt"/>
                <a:ea typeface="Times New Roman" panose="02020603050405020304" pitchFamily="18" charset="0"/>
                <a:hlinkClick r:id="rId2"/>
              </a:rPr>
              <a:t>https://ecdc.europa.eu/en/antimicrobial-consumption/database/country-overview</a:t>
            </a:r>
            <a:r>
              <a:rPr lang="en-IE" i="1" dirty="0">
                <a:latin typeface="+mj-lt"/>
                <a:ea typeface="Times New Roman" panose="02020603050405020304" pitchFamily="18" charset="0"/>
              </a:rPr>
              <a:t> </a:t>
            </a:r>
            <a:endParaRPr lang="en-US" i="1" dirty="0">
              <a:latin typeface="+mj-lt"/>
            </a:endParaRPr>
          </a:p>
        </p:txBody>
      </p:sp>
      <p:pic>
        <p:nvPicPr>
          <p:cNvPr id="8" name="Picture 7">
            <a:extLst>
              <a:ext uri="{FF2B5EF4-FFF2-40B4-BE49-F238E27FC236}">
                <a16:creationId xmlns:a16="http://schemas.microsoft.com/office/drawing/2014/main" id="{AEFB8F45-2782-8843-BDEF-805D9CA232A6}"/>
              </a:ext>
            </a:extLst>
          </p:cNvPr>
          <p:cNvPicPr>
            <a:picLocks noChangeAspect="1"/>
          </p:cNvPicPr>
          <p:nvPr/>
        </p:nvPicPr>
        <p:blipFill>
          <a:blip r:embed="rId3"/>
          <a:stretch>
            <a:fillRect/>
          </a:stretch>
        </p:blipFill>
        <p:spPr>
          <a:xfrm>
            <a:off x="1855456" y="469900"/>
            <a:ext cx="6948790" cy="5661077"/>
          </a:xfrm>
          <a:prstGeom prst="rect">
            <a:avLst/>
          </a:prstGeom>
        </p:spPr>
      </p:pic>
    </p:spTree>
    <p:extLst>
      <p:ext uri="{BB962C8B-B14F-4D97-AF65-F5344CB8AC3E}">
        <p14:creationId xmlns:p14="http://schemas.microsoft.com/office/powerpoint/2010/main" val="140761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4613353-8AD2-2145-9784-252DA7DD900E}"/>
              </a:ext>
            </a:extLst>
          </p:cNvPr>
          <p:cNvSpPr>
            <a:spLocks noChangeArrowheads="1"/>
          </p:cNvSpPr>
          <p:nvPr/>
        </p:nvSpPr>
        <p:spPr bwMode="auto">
          <a:xfrm>
            <a:off x="241540" y="36676"/>
            <a:ext cx="98473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IE" altLang="en-US" sz="2400" i="1" dirty="0">
                <a:solidFill>
                  <a:srgbClr val="44546A"/>
                </a:solidFill>
                <a:latin typeface="Calibri" panose="020F0502020204030204" pitchFamily="34" charset="0"/>
                <a:ea typeface="Times New Roman" panose="02020603050405020304" pitchFamily="18" charset="0"/>
                <a:cs typeface="Times New Roman" panose="02020603050405020304" pitchFamily="18" charset="0"/>
              </a:rPr>
              <a:t>Consumption of Macrolides Antibiotics in the community (primary care sector) and hospital sector in Europe in 2017</a:t>
            </a:r>
            <a:endParaRPr kumimoji="0" lang="en-GB" altLang="en-US" sz="24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1820D3D3-51BD-D240-8BDE-CC26D077BF4C}"/>
              </a:ext>
            </a:extLst>
          </p:cNvPr>
          <p:cNvSpPr/>
          <p:nvPr/>
        </p:nvSpPr>
        <p:spPr>
          <a:xfrm>
            <a:off x="2595161" y="6039120"/>
            <a:ext cx="7775462" cy="646331"/>
          </a:xfrm>
          <a:prstGeom prst="rect">
            <a:avLst/>
          </a:prstGeom>
        </p:spPr>
        <p:txBody>
          <a:bodyPr wrap="none">
            <a:spAutoFit/>
          </a:bodyPr>
          <a:lstStyle/>
          <a:p>
            <a:r>
              <a:rPr lang="en-IE" i="1" dirty="0">
                <a:latin typeface="+mj-lt"/>
                <a:ea typeface="Times New Roman" panose="02020603050405020304" pitchFamily="18" charset="0"/>
              </a:rPr>
              <a:t>Country overview of antimicrobial consumption </a:t>
            </a:r>
          </a:p>
          <a:p>
            <a:r>
              <a:rPr lang="en-IE" i="1" dirty="0">
                <a:latin typeface="+mj-lt"/>
                <a:ea typeface="Times New Roman" panose="02020603050405020304" pitchFamily="18" charset="0"/>
                <a:hlinkClick r:id="rId2"/>
              </a:rPr>
              <a:t>https://ecdc.europa.eu/en/antimicrobial-consumption/database/country-overview</a:t>
            </a:r>
            <a:r>
              <a:rPr lang="en-IE" i="1" dirty="0">
                <a:latin typeface="+mj-lt"/>
                <a:ea typeface="Times New Roman" panose="02020603050405020304" pitchFamily="18" charset="0"/>
              </a:rPr>
              <a:t> </a:t>
            </a:r>
            <a:endParaRPr lang="en-US" i="1" dirty="0">
              <a:latin typeface="+mj-lt"/>
            </a:endParaRPr>
          </a:p>
        </p:txBody>
      </p:sp>
      <p:pic>
        <p:nvPicPr>
          <p:cNvPr id="3" name="Picture 2">
            <a:extLst>
              <a:ext uri="{FF2B5EF4-FFF2-40B4-BE49-F238E27FC236}">
                <a16:creationId xmlns:a16="http://schemas.microsoft.com/office/drawing/2014/main" id="{4BBD52F0-FE88-0143-9447-C2AACBE9C0E2}"/>
              </a:ext>
            </a:extLst>
          </p:cNvPr>
          <p:cNvPicPr>
            <a:picLocks noChangeAspect="1"/>
          </p:cNvPicPr>
          <p:nvPr/>
        </p:nvPicPr>
        <p:blipFill rotWithShape="1">
          <a:blip r:embed="rId3"/>
          <a:srcRect t="11003"/>
          <a:stretch/>
        </p:blipFill>
        <p:spPr>
          <a:xfrm>
            <a:off x="811752" y="1119636"/>
            <a:ext cx="7669796" cy="4805543"/>
          </a:xfrm>
          <a:prstGeom prst="rect">
            <a:avLst/>
          </a:prstGeom>
        </p:spPr>
      </p:pic>
    </p:spTree>
    <p:extLst>
      <p:ext uri="{BB962C8B-B14F-4D97-AF65-F5344CB8AC3E}">
        <p14:creationId xmlns:p14="http://schemas.microsoft.com/office/powerpoint/2010/main" val="79215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87459329"/>
              </p:ext>
            </p:extLst>
          </p:nvPr>
        </p:nvGraphicFramePr>
        <p:xfrm>
          <a:off x="91752" y="620688"/>
          <a:ext cx="5549201" cy="6096000"/>
        </p:xfrm>
        <a:graphic>
          <a:graphicData uri="http://schemas.openxmlformats.org/drawingml/2006/table">
            <a:tbl>
              <a:tblPr firstRow="1">
                <a:tableStyleId>{21E4AEA4-8DFA-4A89-87EB-49C32662AFE0}</a:tableStyleId>
              </a:tblPr>
              <a:tblGrid>
                <a:gridCol w="2105342">
                  <a:extLst>
                    <a:ext uri="{9D8B030D-6E8A-4147-A177-3AD203B41FA5}">
                      <a16:colId xmlns:a16="http://schemas.microsoft.com/office/drawing/2014/main" val="20000"/>
                    </a:ext>
                  </a:extLst>
                </a:gridCol>
                <a:gridCol w="1951482">
                  <a:extLst>
                    <a:ext uri="{9D8B030D-6E8A-4147-A177-3AD203B41FA5}">
                      <a16:colId xmlns:a16="http://schemas.microsoft.com/office/drawing/2014/main" val="20001"/>
                    </a:ext>
                  </a:extLst>
                </a:gridCol>
                <a:gridCol w="1492377">
                  <a:extLst>
                    <a:ext uri="{9D8B030D-6E8A-4147-A177-3AD203B41FA5}">
                      <a16:colId xmlns:a16="http://schemas.microsoft.com/office/drawing/2014/main" val="20002"/>
                    </a:ext>
                  </a:extLst>
                </a:gridCol>
              </a:tblGrid>
              <a:tr h="158418">
                <a:tc>
                  <a:txBody>
                    <a:bodyPr/>
                    <a:lstStyle/>
                    <a:p>
                      <a:pPr algn="ctr"/>
                      <a:r>
                        <a:rPr lang="en-US" sz="1400" b="1" dirty="0">
                          <a:latin typeface="Calibri" pitchFamily="34" charset="0"/>
                          <a:cs typeface="Calibri" pitchFamily="34" charset="0"/>
                        </a:rPr>
                        <a:t>Pesticide</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alibri" pitchFamily="34" charset="0"/>
                          <a:cs typeface="Calibri" pitchFamily="34" charset="0"/>
                        </a:rPr>
                        <a:t>Internal standard</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latin typeface="Calibri" pitchFamily="34" charset="0"/>
                          <a:cs typeface="Calibri" pitchFamily="34" charset="0"/>
                        </a:rPr>
                        <a:t>Priority pollutant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8418">
                <a:tc>
                  <a:txBody>
                    <a:bodyPr/>
                    <a:lstStyle/>
                    <a:p>
                      <a:pPr algn="ctr"/>
                      <a:r>
                        <a:rPr lang="en-US" sz="1400" b="1" dirty="0" err="1">
                          <a:latin typeface="Calibri" pitchFamily="34" charset="0"/>
                          <a:cs typeface="Calibri" pitchFamily="34" charset="0"/>
                        </a:rPr>
                        <a:t>Alachlor</a:t>
                      </a:r>
                      <a:endParaRPr lang="en-US"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400" b="1" dirty="0">
                          <a:latin typeface="Calibri" pitchFamily="34" charset="0"/>
                          <a:cs typeface="Calibri" pitchFamily="34" charset="0"/>
                        </a:rPr>
                        <a:t>Alachlor-D13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158418">
                <a:tc>
                  <a:txBody>
                    <a:bodyPr/>
                    <a:lstStyle/>
                    <a:p>
                      <a:pPr algn="ctr"/>
                      <a:r>
                        <a:rPr lang="en-US" sz="1400" b="1" dirty="0" err="1">
                          <a:latin typeface="Calibri" pitchFamily="34" charset="0"/>
                          <a:cs typeface="Calibri" pitchFamily="34" charset="0"/>
                        </a:rPr>
                        <a:t>Atrazine</a:t>
                      </a:r>
                      <a:endParaRPr lang="en-US"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Atrazine-D5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58418">
                <a:tc>
                  <a:txBody>
                    <a:bodyPr/>
                    <a:lstStyle/>
                    <a:p>
                      <a:pPr algn="ctr"/>
                      <a:r>
                        <a:rPr lang="en-US" sz="1400" b="1" dirty="0" err="1">
                          <a:latin typeface="Calibri" pitchFamily="34" charset="0"/>
                          <a:cs typeface="Calibri" pitchFamily="34" charset="0"/>
                        </a:rPr>
                        <a:t>Chlorfenvinphos</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Chlorfenvinphos-D10</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58418">
                <a:tc>
                  <a:txBody>
                    <a:bodyPr/>
                    <a:lstStyle/>
                    <a:p>
                      <a:pPr algn="ctr"/>
                      <a:r>
                        <a:rPr lang="en-US" sz="1400" b="1" dirty="0" err="1">
                          <a:latin typeface="Calibri" pitchFamily="34" charset="0"/>
                          <a:cs typeface="Calibri" pitchFamily="34" charset="0"/>
                        </a:rPr>
                        <a:t>Chlorpyrifos</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Chlorpyrifos-D10</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58418">
                <a:tc>
                  <a:txBody>
                    <a:bodyPr/>
                    <a:lstStyle/>
                    <a:p>
                      <a:pPr algn="ctr"/>
                      <a:r>
                        <a:rPr lang="en-US" sz="1400" b="1" dirty="0">
                          <a:latin typeface="Calibri" pitchFamily="34" charset="0"/>
                          <a:cs typeface="Calibri" pitchFamily="34" charset="0"/>
                        </a:rPr>
                        <a:t>Di-2-ethylhexyl-phthalate</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DEHP-D4</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58418">
                <a:tc>
                  <a:txBody>
                    <a:bodyPr/>
                    <a:lstStyle/>
                    <a:p>
                      <a:pPr algn="ctr"/>
                      <a:r>
                        <a:rPr lang="en-US" sz="1400" b="1" dirty="0" err="1">
                          <a:latin typeface="Calibri" pitchFamily="34" charset="0"/>
                          <a:cs typeface="Calibri" pitchFamily="34" charset="0"/>
                        </a:rPr>
                        <a:t>Diuron</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Diuron-D6</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58418">
                <a:tc>
                  <a:txBody>
                    <a:bodyPr/>
                    <a:lstStyle/>
                    <a:p>
                      <a:pPr algn="ctr"/>
                      <a:r>
                        <a:rPr lang="en-US" sz="1400" b="1" dirty="0" err="1">
                          <a:latin typeface="Calibri" pitchFamily="34" charset="0"/>
                          <a:cs typeface="Calibri" pitchFamily="34" charset="0"/>
                        </a:rPr>
                        <a:t>Epoxiconazole</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58418">
                <a:tc>
                  <a:txBody>
                    <a:bodyPr/>
                    <a:lstStyle/>
                    <a:p>
                      <a:pPr algn="ctr"/>
                      <a:r>
                        <a:rPr lang="en-US" sz="1400" b="1" dirty="0" err="1">
                          <a:latin typeface="Calibri" pitchFamily="34" charset="0"/>
                          <a:cs typeface="Calibri" pitchFamily="34" charset="0"/>
                        </a:rPr>
                        <a:t>Isoproturon</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58418">
                <a:tc>
                  <a:txBody>
                    <a:bodyPr/>
                    <a:lstStyle/>
                    <a:p>
                      <a:pPr algn="ctr"/>
                      <a:r>
                        <a:rPr lang="en-US" sz="1400" b="1" dirty="0" err="1">
                          <a:latin typeface="Calibri" pitchFamily="34" charset="0"/>
                          <a:cs typeface="Calibri" pitchFamily="34" charset="0"/>
                        </a:rPr>
                        <a:t>Fenitrothion</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Fenitrothion-D6</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158418">
                <a:tc>
                  <a:txBody>
                    <a:bodyPr/>
                    <a:lstStyle/>
                    <a:p>
                      <a:pPr algn="ctr"/>
                      <a:r>
                        <a:rPr lang="en-US" sz="1400" b="1" dirty="0" err="1">
                          <a:latin typeface="Calibri" pitchFamily="34" charset="0"/>
                          <a:cs typeface="Calibri" pitchFamily="34" charset="0"/>
                        </a:rPr>
                        <a:t>Malathion</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Malathion-D6</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158418">
                <a:tc>
                  <a:txBody>
                    <a:bodyPr/>
                    <a:lstStyle/>
                    <a:p>
                      <a:pPr algn="ctr"/>
                      <a:r>
                        <a:rPr lang="en-US" sz="1400" b="1" dirty="0" err="1">
                          <a:latin typeface="Calibri" pitchFamily="34" charset="0"/>
                          <a:cs typeface="Calibri" pitchFamily="34" charset="0"/>
                        </a:rPr>
                        <a:t>Mecoprop</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Mecoprop-D3</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158418">
                <a:tc>
                  <a:txBody>
                    <a:bodyPr/>
                    <a:lstStyle/>
                    <a:p>
                      <a:pPr algn="ctr"/>
                      <a:r>
                        <a:rPr lang="en-US" sz="1400" b="1" dirty="0" err="1">
                          <a:latin typeface="Calibri" pitchFamily="34" charset="0"/>
                          <a:cs typeface="Calibri" pitchFamily="34" charset="0"/>
                        </a:rPr>
                        <a:t>Octylphenol</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solidFill>
                            <a:schemeClr val="tx1"/>
                          </a:solidFill>
                          <a:latin typeface="Calibri" pitchFamily="34" charset="0"/>
                          <a:cs typeface="Calibri" pitchFamily="34" charset="0"/>
                        </a:rPr>
                        <a:t>-</a:t>
                      </a:r>
                      <a:endParaRPr lang="en-IE" sz="1400" b="1"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158418">
                <a:tc>
                  <a:txBody>
                    <a:bodyPr/>
                    <a:lstStyle/>
                    <a:p>
                      <a:pPr algn="ctr"/>
                      <a:r>
                        <a:rPr lang="en-US" sz="1400" b="1" dirty="0" err="1">
                          <a:latin typeface="Calibri" pitchFamily="34" charset="0"/>
                          <a:cs typeface="Calibri" pitchFamily="34" charset="0"/>
                        </a:rPr>
                        <a:t>Nonylphenol</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err="1">
                          <a:solidFill>
                            <a:schemeClr val="tx1"/>
                          </a:solidFill>
                          <a:latin typeface="Calibri" pitchFamily="34" charset="0"/>
                          <a:cs typeface="Calibri" pitchFamily="34" charset="0"/>
                        </a:rPr>
                        <a:t>Nonylphenol</a:t>
                      </a:r>
                      <a:r>
                        <a:rPr lang="en-IE" sz="1400" b="1" dirty="0">
                          <a:solidFill>
                            <a:schemeClr val="tx1"/>
                          </a:solidFill>
                          <a:latin typeface="Calibri" pitchFamily="34" charset="0"/>
                          <a:cs typeface="Calibri" pitchFamily="34" charset="0"/>
                        </a:rPr>
                        <a:t>-D8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158418">
                <a:tc>
                  <a:txBody>
                    <a:bodyPr/>
                    <a:lstStyle/>
                    <a:p>
                      <a:pPr algn="ctr"/>
                      <a:r>
                        <a:rPr lang="en-US" sz="1400" b="1" dirty="0" err="1">
                          <a:latin typeface="Calibri" pitchFamily="34" charset="0"/>
                          <a:cs typeface="Calibri" pitchFamily="34" charset="0"/>
                        </a:rPr>
                        <a:t>Pentachlorphenol</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Pentachlorphenol-13C6</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158418">
                <a:tc>
                  <a:txBody>
                    <a:bodyPr/>
                    <a:lstStyle/>
                    <a:p>
                      <a:pPr algn="ctr"/>
                      <a:r>
                        <a:rPr lang="en-US" sz="1400" b="1" dirty="0" err="1">
                          <a:latin typeface="Calibri" pitchFamily="34" charset="0"/>
                          <a:cs typeface="Calibri" pitchFamily="34" charset="0"/>
                        </a:rPr>
                        <a:t>Pirimiphos</a:t>
                      </a:r>
                      <a:r>
                        <a:rPr lang="en-US" sz="1400" b="1" dirty="0">
                          <a:latin typeface="Calibri" pitchFamily="34" charset="0"/>
                          <a:cs typeface="Calibri" pitchFamily="34" charset="0"/>
                        </a:rPr>
                        <a:t>-methyl</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Pirimiphos-methyl-D6</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58418">
                <a:tc>
                  <a:txBody>
                    <a:bodyPr/>
                    <a:lstStyle/>
                    <a:p>
                      <a:pPr algn="ctr"/>
                      <a:r>
                        <a:rPr lang="en-US" sz="1400" b="1" dirty="0" err="1">
                          <a:latin typeface="Calibri" pitchFamily="34" charset="0"/>
                          <a:cs typeface="Calibri" pitchFamily="34" charset="0"/>
                        </a:rPr>
                        <a:t>Simazine</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Simazine-D10</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158418">
                <a:tc>
                  <a:txBody>
                    <a:bodyPr/>
                    <a:lstStyle/>
                    <a:p>
                      <a:pPr algn="ctr"/>
                      <a:r>
                        <a:rPr lang="en-US" sz="1400" b="1" dirty="0" err="1">
                          <a:latin typeface="Calibri" pitchFamily="34" charset="0"/>
                          <a:cs typeface="Calibri" pitchFamily="34" charset="0"/>
                        </a:rPr>
                        <a:t>Thiram</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Thiram-D12</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58418">
                <a:tc>
                  <a:txBody>
                    <a:bodyPr/>
                    <a:lstStyle/>
                    <a:p>
                      <a:pPr algn="ctr"/>
                      <a:r>
                        <a:rPr lang="en-US" sz="1400" b="1" dirty="0" err="1">
                          <a:latin typeface="Calibri" pitchFamily="34" charset="0"/>
                          <a:cs typeface="Calibri" pitchFamily="34" charset="0"/>
                        </a:rPr>
                        <a:t>Trifluralin</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400" b="1" dirty="0">
                          <a:latin typeface="Calibri" pitchFamily="34" charset="0"/>
                          <a:cs typeface="Calibri" pitchFamily="34" charset="0"/>
                        </a:rPr>
                        <a:t>Trifluralin-D14</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E" sz="1400" b="1" dirty="0">
                          <a:latin typeface="Calibri" pitchFamily="34" charset="0"/>
                          <a:cs typeface="Calibri" pitchFamily="34" charset="0"/>
                          <a:sym typeface="Wingdings"/>
                        </a:rPr>
                        <a:t></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158418">
                <a:tc>
                  <a:txBody>
                    <a:bodyPr/>
                    <a:lstStyle/>
                    <a:p>
                      <a:pPr algn="ctr"/>
                      <a:r>
                        <a:rPr lang="en-US" sz="1400" b="1" dirty="0" err="1">
                          <a:latin typeface="Calibri" pitchFamily="34" charset="0"/>
                          <a:cs typeface="Calibri" pitchFamily="34" charset="0"/>
                        </a:rPr>
                        <a:t>Glyphosate</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400" b="1" dirty="0" err="1">
                          <a:latin typeface="Calibri" pitchFamily="34" charset="0"/>
                          <a:cs typeface="Calibri" pitchFamily="34" charset="0"/>
                        </a:rPr>
                        <a:t>Glyphosate</a:t>
                      </a:r>
                      <a:r>
                        <a:rPr lang="en-US" sz="1400" b="1" dirty="0">
                          <a:latin typeface="Calibri" pitchFamily="34" charset="0"/>
                          <a:cs typeface="Calibri" pitchFamily="34" charset="0"/>
                        </a:rPr>
                        <a:t> -13C2 15N</a:t>
                      </a: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E"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pic>
        <p:nvPicPr>
          <p:cNvPr id="3" name="Picture 2">
            <a:extLst>
              <a:ext uri="{FF2B5EF4-FFF2-40B4-BE49-F238E27FC236}">
                <a16:creationId xmlns:a16="http://schemas.microsoft.com/office/drawing/2014/main" id="{2FAC0115-C4AC-394C-90AA-C96C9F655A36}"/>
              </a:ext>
            </a:extLst>
          </p:cNvPr>
          <p:cNvPicPr>
            <a:picLocks noChangeAspect="1"/>
          </p:cNvPicPr>
          <p:nvPr/>
        </p:nvPicPr>
        <p:blipFill>
          <a:blip r:embed="rId2"/>
          <a:stretch>
            <a:fillRect/>
          </a:stretch>
        </p:blipFill>
        <p:spPr>
          <a:xfrm>
            <a:off x="5640953" y="20741"/>
            <a:ext cx="6164145" cy="2046082"/>
          </a:xfrm>
          <a:prstGeom prst="rect">
            <a:avLst/>
          </a:prstGeom>
        </p:spPr>
      </p:pic>
      <p:pic>
        <p:nvPicPr>
          <p:cNvPr id="4" name="Picture 3">
            <a:extLst>
              <a:ext uri="{FF2B5EF4-FFF2-40B4-BE49-F238E27FC236}">
                <a16:creationId xmlns:a16="http://schemas.microsoft.com/office/drawing/2014/main" id="{461B0BED-7B3D-1C4D-8D9F-E9B5F14B4C86}"/>
              </a:ext>
            </a:extLst>
          </p:cNvPr>
          <p:cNvPicPr>
            <a:picLocks noChangeAspect="1"/>
          </p:cNvPicPr>
          <p:nvPr/>
        </p:nvPicPr>
        <p:blipFill>
          <a:blip r:embed="rId3"/>
          <a:stretch>
            <a:fillRect/>
          </a:stretch>
        </p:blipFill>
        <p:spPr>
          <a:xfrm>
            <a:off x="5712509" y="2191108"/>
            <a:ext cx="5228658" cy="3552379"/>
          </a:xfrm>
          <a:prstGeom prst="rect">
            <a:avLst/>
          </a:prstGeom>
        </p:spPr>
      </p:pic>
      <p:sp>
        <p:nvSpPr>
          <p:cNvPr id="7" name="Title 6">
            <a:extLst>
              <a:ext uri="{FF2B5EF4-FFF2-40B4-BE49-F238E27FC236}">
                <a16:creationId xmlns:a16="http://schemas.microsoft.com/office/drawing/2014/main" id="{ACF6EED3-3E5D-9249-B884-23FDF87EC88C}"/>
              </a:ext>
            </a:extLst>
          </p:cNvPr>
          <p:cNvSpPr>
            <a:spLocks noGrp="1"/>
          </p:cNvSpPr>
          <p:nvPr>
            <p:ph type="title"/>
          </p:nvPr>
        </p:nvSpPr>
        <p:spPr>
          <a:xfrm>
            <a:off x="176560" y="-281781"/>
            <a:ext cx="10515600" cy="1325563"/>
          </a:xfrm>
        </p:spPr>
        <p:txBody>
          <a:bodyPr/>
          <a:lstStyle/>
          <a:p>
            <a:r>
              <a:rPr lang="en-US" dirty="0"/>
              <a:t>2011-2013 study</a:t>
            </a:r>
          </a:p>
        </p:txBody>
      </p:sp>
    </p:spTree>
    <p:extLst>
      <p:ext uri="{BB962C8B-B14F-4D97-AF65-F5344CB8AC3E}">
        <p14:creationId xmlns:p14="http://schemas.microsoft.com/office/powerpoint/2010/main" val="727297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44B83-6C56-A74F-BC72-6977707217CA}"/>
              </a:ext>
            </a:extLst>
          </p:cNvPr>
          <p:cNvPicPr>
            <a:picLocks noChangeAspect="1"/>
          </p:cNvPicPr>
          <p:nvPr/>
        </p:nvPicPr>
        <p:blipFill rotWithShape="1">
          <a:blip r:embed="rId2"/>
          <a:srcRect b="2801"/>
          <a:stretch/>
        </p:blipFill>
        <p:spPr>
          <a:xfrm>
            <a:off x="207497" y="69012"/>
            <a:ext cx="10707329" cy="6665896"/>
          </a:xfrm>
          <a:prstGeom prst="rect">
            <a:avLst/>
          </a:prstGeom>
        </p:spPr>
      </p:pic>
    </p:spTree>
    <p:extLst>
      <p:ext uri="{BB962C8B-B14F-4D97-AF65-F5344CB8AC3E}">
        <p14:creationId xmlns:p14="http://schemas.microsoft.com/office/powerpoint/2010/main" val="40321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37" y="94891"/>
            <a:ext cx="9783336" cy="1143000"/>
          </a:xfrm>
        </p:spPr>
        <p:txBody>
          <a:bodyPr>
            <a:normAutofit fontScale="90000"/>
          </a:bodyPr>
          <a:lstStyle/>
          <a:p>
            <a:r>
              <a:rPr lang="en-IE" dirty="0"/>
              <a:t>Overview of sites selected in 2013-2015 study</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101306" y="5055770"/>
            <a:ext cx="1618615" cy="161861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719921" y="5055770"/>
            <a:ext cx="1616075" cy="1651000"/>
          </a:xfrm>
          <a:prstGeom prst="rect">
            <a:avLst/>
          </a:prstGeom>
          <a:noFill/>
          <a:ln>
            <a:noFill/>
          </a:ln>
        </p:spPr>
      </p:pic>
      <p:pic>
        <p:nvPicPr>
          <p:cNvPr id="8" name="Picture 7"/>
          <p:cNvPicPr>
            <a:picLocks noChangeAspect="1"/>
          </p:cNvPicPr>
          <p:nvPr/>
        </p:nvPicPr>
        <p:blipFill rotWithShape="1">
          <a:blip r:embed="rId4"/>
          <a:srcRect r="31370" b="8196"/>
          <a:stretch/>
        </p:blipFill>
        <p:spPr>
          <a:xfrm>
            <a:off x="385313" y="984341"/>
            <a:ext cx="9173617" cy="4071429"/>
          </a:xfrm>
          <a:prstGeom prst="rect">
            <a:avLst/>
          </a:prstGeom>
        </p:spPr>
      </p:pic>
    </p:spTree>
    <p:extLst>
      <p:ext uri="{BB962C8B-B14F-4D97-AF65-F5344CB8AC3E}">
        <p14:creationId xmlns:p14="http://schemas.microsoft.com/office/powerpoint/2010/main" val="122957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962" y="299245"/>
            <a:ext cx="7993063" cy="646112"/>
          </a:xfrm>
          <a:prstGeom prst="rect">
            <a:avLst/>
          </a:prstGeom>
          <a:noFill/>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defRPr/>
            </a:pPr>
            <a:r>
              <a:rPr lang="en-GB" sz="3600" b="1" dirty="0">
                <a:solidFill>
                  <a:srgbClr val="006699"/>
                </a:solidFill>
                <a:effectLst>
                  <a:outerShdw blurRad="38100" dist="38100" dir="2700000" algn="tl">
                    <a:srgbClr val="DDDDDD"/>
                  </a:outerShdw>
                </a:effectLst>
                <a:latin typeface="Arial" charset="0"/>
              </a:rPr>
              <a:t>Cork POCIS and water </a:t>
            </a:r>
            <a:r>
              <a:rPr lang="en-GB" sz="3600" b="1" dirty="0" err="1">
                <a:solidFill>
                  <a:srgbClr val="006699"/>
                </a:solidFill>
                <a:effectLst>
                  <a:outerShdw blurRad="38100" dist="38100" dir="2700000" algn="tl">
                    <a:srgbClr val="DDDDDD"/>
                  </a:outerShdw>
                </a:effectLst>
                <a:latin typeface="Arial" charset="0"/>
              </a:rPr>
              <a:t>estrogens</a:t>
            </a:r>
            <a:endParaRPr lang="en-GB" sz="3600" b="1" dirty="0">
              <a:solidFill>
                <a:srgbClr val="006699"/>
              </a:solidFill>
              <a:effectLst>
                <a:outerShdw blurRad="38100" dist="38100" dir="2700000" algn="tl">
                  <a:srgbClr val="DDDDDD"/>
                </a:outerShdw>
              </a:effectLst>
              <a:latin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23902296"/>
              </p:ext>
            </p:extLst>
          </p:nvPr>
        </p:nvGraphicFramePr>
        <p:xfrm>
          <a:off x="620144" y="1747599"/>
          <a:ext cx="8193089" cy="4135440"/>
        </p:xfrm>
        <a:graphic>
          <a:graphicData uri="http://schemas.openxmlformats.org/drawingml/2006/table">
            <a:tbl>
              <a:tblPr/>
              <a:tblGrid>
                <a:gridCol w="864108">
                  <a:extLst>
                    <a:ext uri="{9D8B030D-6E8A-4147-A177-3AD203B41FA5}">
                      <a16:colId xmlns:a16="http://schemas.microsoft.com/office/drawing/2014/main" val="20000"/>
                    </a:ext>
                  </a:extLst>
                </a:gridCol>
                <a:gridCol w="683220">
                  <a:extLst>
                    <a:ext uri="{9D8B030D-6E8A-4147-A177-3AD203B41FA5}">
                      <a16:colId xmlns:a16="http://schemas.microsoft.com/office/drawing/2014/main" val="20001"/>
                    </a:ext>
                  </a:extLst>
                </a:gridCol>
                <a:gridCol w="1054355">
                  <a:extLst>
                    <a:ext uri="{9D8B030D-6E8A-4147-A177-3AD203B41FA5}">
                      <a16:colId xmlns:a16="http://schemas.microsoft.com/office/drawing/2014/main" val="20002"/>
                    </a:ext>
                  </a:extLst>
                </a:gridCol>
                <a:gridCol w="1271119">
                  <a:extLst>
                    <a:ext uri="{9D8B030D-6E8A-4147-A177-3AD203B41FA5}">
                      <a16:colId xmlns:a16="http://schemas.microsoft.com/office/drawing/2014/main" val="20003"/>
                    </a:ext>
                  </a:extLst>
                </a:gridCol>
                <a:gridCol w="1080072">
                  <a:extLst>
                    <a:ext uri="{9D8B030D-6E8A-4147-A177-3AD203B41FA5}">
                      <a16:colId xmlns:a16="http://schemas.microsoft.com/office/drawing/2014/main" val="20004"/>
                    </a:ext>
                  </a:extLst>
                </a:gridCol>
                <a:gridCol w="1152076">
                  <a:extLst>
                    <a:ext uri="{9D8B030D-6E8A-4147-A177-3AD203B41FA5}">
                      <a16:colId xmlns:a16="http://schemas.microsoft.com/office/drawing/2014/main" val="20005"/>
                    </a:ext>
                  </a:extLst>
                </a:gridCol>
                <a:gridCol w="1080072">
                  <a:extLst>
                    <a:ext uri="{9D8B030D-6E8A-4147-A177-3AD203B41FA5}">
                      <a16:colId xmlns:a16="http://schemas.microsoft.com/office/drawing/2014/main" val="20006"/>
                    </a:ext>
                  </a:extLst>
                </a:gridCol>
                <a:gridCol w="1008067">
                  <a:extLst>
                    <a:ext uri="{9D8B030D-6E8A-4147-A177-3AD203B41FA5}">
                      <a16:colId xmlns:a16="http://schemas.microsoft.com/office/drawing/2014/main" val="20007"/>
                    </a:ext>
                  </a:extLst>
                </a:gridCol>
              </a:tblGrid>
              <a:tr h="576101">
                <a:tc>
                  <a:txBody>
                    <a:bodyPr/>
                    <a:lstStyle/>
                    <a:p>
                      <a:endParaRPr lang="en-IE" sz="1600" dirty="0">
                        <a:latin typeface="+mn-lt"/>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en-IE" sz="1600" dirty="0">
                          <a:latin typeface="+mn-lt"/>
                        </a:rPr>
                        <a:t>Matrix</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IE" sz="1600" dirty="0">
                        <a:latin typeface="+mn-lt"/>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a:latin typeface="+mn-lt"/>
                          <a:ea typeface="Times New Roman"/>
                          <a:cs typeface="Arial"/>
                        </a:rPr>
                        <a:t>Lough </a:t>
                      </a:r>
                      <a:r>
                        <a:rPr lang="en-US" sz="1500" b="1" dirty="0" err="1">
                          <a:latin typeface="+mn-lt"/>
                          <a:ea typeface="Times New Roman"/>
                          <a:cs typeface="Arial"/>
                        </a:rPr>
                        <a:t>Allua</a:t>
                      </a:r>
                      <a:r>
                        <a:rPr lang="en-US" sz="1500" b="1" dirty="0">
                          <a:latin typeface="+mn-lt"/>
                          <a:ea typeface="Times New Roman"/>
                          <a:cs typeface="Arial"/>
                        </a:rPr>
                        <a:t> </a:t>
                      </a:r>
                      <a:r>
                        <a:rPr lang="en-US" sz="1500" b="1" dirty="0" err="1">
                          <a:latin typeface="+mn-lt"/>
                          <a:ea typeface="Times New Roman"/>
                          <a:cs typeface="Arial"/>
                        </a:rPr>
                        <a:t>Inchigeelagh</a:t>
                      </a:r>
                      <a:endParaRPr lang="en-IE" sz="15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err="1">
                          <a:latin typeface="+mn-lt"/>
                          <a:ea typeface="Times New Roman"/>
                          <a:cs typeface="Arial"/>
                        </a:rPr>
                        <a:t>Iniscarra</a:t>
                      </a:r>
                      <a:endParaRPr lang="en-IE" sz="15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a:latin typeface="+mn-lt"/>
                          <a:ea typeface="Times New Roman"/>
                          <a:cs typeface="Arial"/>
                        </a:rPr>
                        <a:t>Shandon</a:t>
                      </a:r>
                      <a:endParaRPr lang="en-IE" sz="15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a:latin typeface="+mn-lt"/>
                          <a:ea typeface="Times New Roman"/>
                          <a:cs typeface="Arial"/>
                        </a:rPr>
                        <a:t>Lough</a:t>
                      </a:r>
                      <a:r>
                        <a:rPr lang="en-US" sz="1500" b="1" baseline="0" dirty="0">
                          <a:latin typeface="+mn-lt"/>
                          <a:ea typeface="Times New Roman"/>
                          <a:cs typeface="Arial"/>
                        </a:rPr>
                        <a:t> Mahon</a:t>
                      </a:r>
                      <a:endParaRPr lang="en-IE" sz="15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a:latin typeface="+mn-lt"/>
                          <a:ea typeface="Times New Roman"/>
                          <a:cs typeface="Arial"/>
                        </a:rPr>
                        <a:t>Cork Outer </a:t>
                      </a:r>
                      <a:r>
                        <a:rPr lang="en-US" sz="1500" b="1" dirty="0" err="1">
                          <a:latin typeface="+mn-lt"/>
                          <a:ea typeface="Times New Roman"/>
                          <a:cs typeface="Arial"/>
                        </a:rPr>
                        <a:t>Harbour</a:t>
                      </a:r>
                      <a:endParaRPr lang="en-IE" sz="15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4108">
                <a:tc>
                  <a:txBody>
                    <a:bodyPr/>
                    <a:lstStyle/>
                    <a:p>
                      <a:pPr>
                        <a:spcAft>
                          <a:spcPts val="0"/>
                        </a:spcAft>
                      </a:pPr>
                      <a:r>
                        <a:rPr lang="en-US" sz="1600" b="1" i="1" dirty="0">
                          <a:latin typeface="+mn-lt"/>
                          <a:ea typeface="Times New Roman"/>
                          <a:cs typeface="Arial"/>
                        </a:rPr>
                        <a:t>Analyte</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i="1" dirty="0">
                          <a:latin typeface="+mn-lt"/>
                          <a:ea typeface="Times New Roman"/>
                          <a:cs typeface="Arial"/>
                        </a:rPr>
                        <a:t>Units</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5">
                  <a:txBody>
                    <a:bodyPr/>
                    <a:lstStyle/>
                    <a:p>
                      <a:pPr algn="ctr"/>
                      <a:r>
                        <a:rPr lang="en-IE" sz="1600" b="1" dirty="0">
                          <a:latin typeface="+mn-lt"/>
                        </a:rPr>
                        <a:t>2013</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7501">
                <a:tc>
                  <a:txBody>
                    <a:bodyPr/>
                    <a:lstStyle/>
                    <a:p>
                      <a:pPr>
                        <a:spcAft>
                          <a:spcPts val="0"/>
                        </a:spcAft>
                      </a:pPr>
                      <a:r>
                        <a:rPr lang="en-US" sz="1600" b="1" dirty="0">
                          <a:latin typeface="+mn-lt"/>
                          <a:ea typeface="Times New Roman"/>
                          <a:cs typeface="Arial"/>
                        </a:rPr>
                        <a:t>EE2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spcAft>
                          <a:spcPts val="0"/>
                        </a:spcAft>
                      </a:pPr>
                      <a:r>
                        <a:rPr lang="en-IE" sz="1600" dirty="0">
                          <a:latin typeface="+mn-lt"/>
                          <a:ea typeface="Times New Roman"/>
                        </a:rPr>
                        <a:t>POCIS</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latin typeface="+mn-lt"/>
                          <a:ea typeface="Times New Roman"/>
                          <a:cs typeface="Arial"/>
                        </a:rPr>
                        <a:t>&lt;0.2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dirty="0">
                          <a:latin typeface="+mn-lt"/>
                          <a:ea typeface="Times New Roman"/>
                          <a:cs typeface="Arial"/>
                        </a:rPr>
                        <a:t>1.39</a:t>
                      </a:r>
                      <a:endParaRPr lang="en-IE" sz="1600" b="1"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latin typeface="+mn-lt"/>
                          <a:ea typeface="Times New Roman"/>
                          <a:cs typeface="Arial"/>
                        </a:rPr>
                        <a:t>&lt;0.2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latin typeface="+mn-lt"/>
                          <a:ea typeface="Times New Roman"/>
                          <a:cs typeface="Arial"/>
                        </a:rPr>
                        <a:t>&lt;0.2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latin typeface="+mn-lt"/>
                          <a:ea typeface="Times New Roman"/>
                          <a:cs typeface="Arial"/>
                        </a:rPr>
                        <a:t>&lt;0.2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98773">
                <a:tc>
                  <a:txBody>
                    <a:bodyPr/>
                    <a:lstStyle/>
                    <a:p>
                      <a:pPr>
                        <a:spcAft>
                          <a:spcPts val="0"/>
                        </a:spcAft>
                      </a:pPr>
                      <a:r>
                        <a:rPr lang="en-US" sz="1600" b="1" dirty="0">
                          <a:latin typeface="+mn-lt"/>
                          <a:ea typeface="Times New Roman"/>
                          <a:cs typeface="Arial"/>
                        </a:rPr>
                        <a:t>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latin typeface="+mn-lt"/>
                          <a:ea typeface="Times New Roman"/>
                          <a:cs typeface="Arial"/>
                        </a:rPr>
                        <a:t>&lt;0.5</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latin typeface="+mn-lt"/>
                          <a:ea typeface="Times New Roman"/>
                          <a:cs typeface="Arial"/>
                        </a:rPr>
                        <a:t>&lt;0.5</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a:latin typeface="+mn-lt"/>
                          <a:ea typeface="Times New Roman"/>
                          <a:cs typeface="Arial"/>
                        </a:rPr>
                        <a:t>&lt;0.5</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dirty="0">
                          <a:latin typeface="+mn-lt"/>
                          <a:ea typeface="Times New Roman"/>
                          <a:cs typeface="Arial"/>
                        </a:rPr>
                        <a:t>2.36</a:t>
                      </a:r>
                      <a:endParaRPr lang="en-IE" sz="1600" b="1"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b="1" dirty="0">
                          <a:latin typeface="+mn-lt"/>
                          <a:ea typeface="Times New Roman"/>
                          <a:cs typeface="Arial"/>
                        </a:rPr>
                        <a:t>1.98</a:t>
                      </a:r>
                      <a:endParaRPr lang="en-IE" sz="1600" b="1"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98773">
                <a:tc>
                  <a:txBody>
                    <a:bodyPr/>
                    <a:lstStyle/>
                    <a:p>
                      <a:pPr>
                        <a:spcAft>
                          <a:spcPts val="0"/>
                        </a:spcAft>
                      </a:pPr>
                      <a:r>
                        <a:rPr lang="en-US" sz="1600" b="1" dirty="0">
                          <a:latin typeface="+mn-lt"/>
                          <a:ea typeface="Times New Roman"/>
                          <a:cs typeface="Arial"/>
                        </a:rPr>
                        <a:t>EE2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rowSpan="2">
                  <a:txBody>
                    <a:bodyPr/>
                    <a:lstStyle/>
                    <a:p>
                      <a:pPr algn="ctr">
                        <a:spcAft>
                          <a:spcPts val="0"/>
                        </a:spcAft>
                      </a:pPr>
                      <a:r>
                        <a:rPr lang="en-IE" sz="1600" dirty="0">
                          <a:latin typeface="+mn-lt"/>
                          <a:ea typeface="Times New Roman"/>
                        </a:rPr>
                        <a:t>Water</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98773">
                <a:tc>
                  <a:txBody>
                    <a:bodyPr/>
                    <a:lstStyle/>
                    <a:p>
                      <a:pPr>
                        <a:spcAft>
                          <a:spcPts val="0"/>
                        </a:spcAft>
                      </a:pPr>
                      <a:r>
                        <a:rPr lang="en-US" sz="1600" b="1" dirty="0">
                          <a:latin typeface="+mn-lt"/>
                          <a:ea typeface="Times New Roman"/>
                          <a:cs typeface="Arial"/>
                        </a:rPr>
                        <a:t>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a:latin typeface="+mn-lt"/>
                          <a:ea typeface="Times New Roman"/>
                        </a:rPr>
                        <a:t>nd</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err="1">
                          <a:latin typeface="+mn-lt"/>
                          <a:ea typeface="Times New Roman"/>
                        </a:rPr>
                        <a:t>nd</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err="1">
                          <a:latin typeface="+mn-lt"/>
                          <a:ea typeface="Times New Roman"/>
                        </a:rPr>
                        <a:t>nd</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98773">
                <a:tc>
                  <a:txBody>
                    <a:bodyPr/>
                    <a:lstStyle/>
                    <a:p>
                      <a:pPr>
                        <a:spcAft>
                          <a:spcPts val="0"/>
                        </a:spcAft>
                      </a:pPr>
                      <a:r>
                        <a:rPr lang="en-US" sz="1600" b="1" i="1" dirty="0">
                          <a:latin typeface="+mn-lt"/>
                          <a:ea typeface="Times New Roman"/>
                          <a:cs typeface="Arial"/>
                        </a:rPr>
                        <a:t>Analyte</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i="1" dirty="0">
                          <a:latin typeface="+mn-lt"/>
                          <a:ea typeface="Times New Roman"/>
                          <a:cs typeface="Arial"/>
                        </a:rPr>
                        <a:t>Units</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5">
                  <a:txBody>
                    <a:bodyPr/>
                    <a:lstStyle/>
                    <a:p>
                      <a:pPr algn="ctr"/>
                      <a:r>
                        <a:rPr lang="en-US" sz="1600" b="1" dirty="0">
                          <a:latin typeface="+mn-lt"/>
                        </a:rPr>
                        <a:t>2014</a:t>
                      </a: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98773">
                <a:tc>
                  <a:txBody>
                    <a:bodyPr/>
                    <a:lstStyle/>
                    <a:p>
                      <a:pPr>
                        <a:spcAft>
                          <a:spcPts val="0"/>
                        </a:spcAft>
                      </a:pPr>
                      <a:r>
                        <a:rPr lang="en-IE" sz="1600" b="1" dirty="0">
                          <a:latin typeface="+mn-lt"/>
                          <a:ea typeface="Times New Roman"/>
                        </a:rPr>
                        <a:t>E1</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a:spcAft>
                          <a:spcPts val="0"/>
                        </a:spcAft>
                      </a:pPr>
                      <a:r>
                        <a:rPr lang="en-IE" sz="1600" dirty="0">
                          <a:latin typeface="+mn-lt"/>
                          <a:ea typeface="Times New Roman"/>
                        </a:rPr>
                        <a:t>POCIS</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0.51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0.24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0.37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kern="1200" dirty="0">
                          <a:solidFill>
                            <a:schemeClr val="tx1"/>
                          </a:solidFill>
                          <a:effectLst/>
                          <a:latin typeface="+mn-lt"/>
                          <a:ea typeface="+mn-ea"/>
                          <a:cs typeface="+mn-cs"/>
                        </a:rPr>
                        <a:t>0.48 </a:t>
                      </a:r>
                      <a:endParaRPr lang="en-US" sz="1600" b="1"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kern="1200" dirty="0">
                          <a:solidFill>
                            <a:schemeClr val="tx1"/>
                          </a:solidFill>
                          <a:effectLst/>
                          <a:latin typeface="+mn-lt"/>
                          <a:ea typeface="+mn-ea"/>
                          <a:cs typeface="+mn-cs"/>
                        </a:rPr>
                        <a:t>0.37 </a:t>
                      </a:r>
                      <a:endParaRPr lang="en-US" sz="1600" b="1"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98773">
                <a:tc>
                  <a:txBody>
                    <a:bodyPr/>
                    <a:lstStyle/>
                    <a:p>
                      <a:pPr>
                        <a:spcAft>
                          <a:spcPts val="0"/>
                        </a:spcAft>
                      </a:pPr>
                      <a:r>
                        <a:rPr lang="en-US" sz="1600" b="1" dirty="0">
                          <a:latin typeface="+mn-lt"/>
                          <a:ea typeface="Times New Roman"/>
                          <a:cs typeface="Arial"/>
                        </a:rPr>
                        <a:t>EE2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0.12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0.04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0.04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0.04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kern="1200" dirty="0">
                          <a:solidFill>
                            <a:schemeClr val="tx1"/>
                          </a:solidFill>
                          <a:effectLst/>
                          <a:latin typeface="+mn-lt"/>
                          <a:ea typeface="+mn-ea"/>
                          <a:cs typeface="+mn-cs"/>
                        </a:rPr>
                        <a:t>0.07 </a:t>
                      </a:r>
                      <a:endParaRPr lang="en-US" sz="1600" b="1"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298773">
                <a:tc>
                  <a:txBody>
                    <a:bodyPr/>
                    <a:lstStyle/>
                    <a:p>
                      <a:pPr>
                        <a:spcAft>
                          <a:spcPts val="0"/>
                        </a:spcAft>
                      </a:pPr>
                      <a:r>
                        <a:rPr lang="en-US" sz="1600" b="1" dirty="0">
                          <a:latin typeface="+mn-lt"/>
                          <a:ea typeface="Times New Roman"/>
                          <a:cs typeface="Arial"/>
                        </a:rPr>
                        <a:t>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0.13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0.04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kern="1200" dirty="0">
                          <a:solidFill>
                            <a:schemeClr val="tx1"/>
                          </a:solidFill>
                          <a:effectLst/>
                          <a:latin typeface="+mn-lt"/>
                          <a:ea typeface="+mn-ea"/>
                          <a:cs typeface="+mn-cs"/>
                        </a:rPr>
                        <a:t>&lt; 0.04 </a:t>
                      </a:r>
                      <a:endParaRPr lang="en-US" sz="1600"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kern="1200" dirty="0">
                          <a:solidFill>
                            <a:schemeClr val="tx1"/>
                          </a:solidFill>
                          <a:effectLst/>
                          <a:latin typeface="+mn-lt"/>
                          <a:ea typeface="+mn-ea"/>
                          <a:cs typeface="+mn-cs"/>
                        </a:rPr>
                        <a:t>0.06 </a:t>
                      </a:r>
                      <a:endParaRPr lang="en-US" sz="1600" b="1"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600" b="1" kern="1200" dirty="0">
                          <a:solidFill>
                            <a:schemeClr val="tx1"/>
                          </a:solidFill>
                          <a:effectLst/>
                          <a:latin typeface="+mn-lt"/>
                          <a:ea typeface="+mn-ea"/>
                          <a:cs typeface="+mn-cs"/>
                        </a:rPr>
                        <a:t>0.09 </a:t>
                      </a:r>
                      <a:endParaRPr lang="en-US" sz="1600" b="1" dirty="0">
                        <a:latin typeface="+mn-lt"/>
                      </a:endParaRPr>
                    </a:p>
                  </a:txBody>
                  <a:tcPr marL="68579" marR="6857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98773">
                <a:tc>
                  <a:txBody>
                    <a:bodyPr/>
                    <a:lstStyle/>
                    <a:p>
                      <a:pPr>
                        <a:spcAft>
                          <a:spcPts val="0"/>
                        </a:spcAft>
                      </a:pPr>
                      <a:r>
                        <a:rPr lang="en-US" sz="1600" b="1" dirty="0">
                          <a:latin typeface="+mn-lt"/>
                          <a:ea typeface="Times New Roman"/>
                          <a:cs typeface="Arial"/>
                        </a:rPr>
                        <a:t>E1</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sz="1600" b="0" i="0" u="none" strike="noStrike" cap="none" normalizeH="0" baseline="0" dirty="0">
                          <a:ln>
                            <a:noFill/>
                          </a:ln>
                          <a:solidFill>
                            <a:srgbClr val="000000"/>
                          </a:solidFill>
                          <a:effectLst/>
                          <a:latin typeface="+mn-lt"/>
                          <a:ea typeface="Times New Roman" pitchFamily="18" charset="0"/>
                          <a:cs typeface="Arial" pitchFamily="34" charset="0"/>
                        </a:rPr>
                        <a:t>Water</a:t>
                      </a: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ea typeface="Times New Roman" pitchFamily="18" charset="0"/>
                          <a:cs typeface="Arial" pitchFamily="34" charset="0"/>
                        </a:rPr>
                        <a:t>0.41</a:t>
                      </a:r>
                      <a:endParaRPr kumimoji="0" lang="en-IE" sz="1600" b="1"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ea typeface="Times New Roman" pitchFamily="18" charset="0"/>
                          <a:cs typeface="Arial" pitchFamily="34" charset="0"/>
                        </a:rPr>
                        <a:t>0.41</a:t>
                      </a:r>
                      <a:endParaRPr kumimoji="0" lang="en-IE" sz="1600" b="1"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mn-lt"/>
                          <a:ea typeface="Times New Roman" pitchFamily="18" charset="0"/>
                          <a:cs typeface="Arial" pitchFamily="34" charset="0"/>
                        </a:rPr>
                        <a:t>0.54</a:t>
                      </a:r>
                      <a:endParaRPr kumimoji="0" lang="en-IE" sz="1600" b="1"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0"/>
                  </a:ext>
                </a:extLst>
              </a:tr>
              <a:tr h="298773">
                <a:tc>
                  <a:txBody>
                    <a:bodyPr/>
                    <a:lstStyle/>
                    <a:p>
                      <a:pPr>
                        <a:spcAft>
                          <a:spcPts val="0"/>
                        </a:spcAft>
                      </a:pPr>
                      <a:r>
                        <a:rPr lang="en-US" sz="1600" b="1" dirty="0">
                          <a:latin typeface="+mn-lt"/>
                          <a:ea typeface="Times New Roman"/>
                          <a:cs typeface="Arial"/>
                        </a:rPr>
                        <a:t>EE2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4" marR="6857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298773">
                <a:tc>
                  <a:txBody>
                    <a:bodyPr/>
                    <a:lstStyle/>
                    <a:p>
                      <a:pPr>
                        <a:spcAft>
                          <a:spcPts val="0"/>
                        </a:spcAft>
                      </a:pPr>
                      <a:r>
                        <a:rPr lang="en-US" sz="1600" b="1" dirty="0">
                          <a:latin typeface="+mn-lt"/>
                          <a:ea typeface="Times New Roman"/>
                          <a:cs typeface="Arial"/>
                        </a:rPr>
                        <a:t>E2</a:t>
                      </a:r>
                      <a:endParaRPr lang="en-IE" sz="1600" dirty="0">
                        <a:latin typeface="+mn-lt"/>
                        <a:ea typeface="Times New Roman"/>
                      </a:endParaRP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4" marR="6857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a:ln>
                            <a:noFill/>
                          </a:ln>
                          <a:solidFill>
                            <a:srgbClr val="000000"/>
                          </a:solidFill>
                          <a:effectLst/>
                          <a:latin typeface="+mn-lt"/>
                          <a:ea typeface="Times New Roman" pitchFamily="18" charset="0"/>
                          <a:cs typeface="Arial" pitchFamily="34" charset="0"/>
                        </a:rPr>
                        <a:t>nd</a:t>
                      </a:r>
                      <a:endParaRPr kumimoji="0" lang="en-IE" sz="1600" b="0" i="0" u="none" strike="noStrike" cap="none" normalizeH="0" baseline="0" dirty="0">
                        <a:ln>
                          <a:noFill/>
                        </a:ln>
                        <a:solidFill>
                          <a:srgbClr val="000000"/>
                        </a:solidFill>
                        <a:effectLst/>
                        <a:latin typeface="+mn-lt"/>
                        <a:ea typeface="Times New Roman" pitchFamily="18" charset="0"/>
                        <a:cs typeface="Arial" pitchFamily="34" charset="0"/>
                      </a:endParaRPr>
                    </a:p>
                  </a:txBody>
                  <a:tcPr marL="68575" marR="6857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bl>
          </a:graphicData>
        </a:graphic>
      </p:graphicFrame>
      <p:sp>
        <p:nvSpPr>
          <p:cNvPr id="27756" name="TextBox 6"/>
          <p:cNvSpPr txBox="1">
            <a:spLocks noChangeArrowheads="1"/>
          </p:cNvSpPr>
          <p:nvPr/>
        </p:nvSpPr>
        <p:spPr bwMode="auto">
          <a:xfrm>
            <a:off x="1761587" y="6015037"/>
            <a:ext cx="8501063" cy="523875"/>
          </a:xfrm>
          <a:prstGeom prst="rect">
            <a:avLst/>
          </a:prstGeom>
          <a:noFill/>
          <a:ln w="9525">
            <a:noFill/>
            <a:miter lim="800000"/>
            <a:headEnd/>
            <a:tailEnd/>
          </a:ln>
        </p:spPr>
        <p:txBody>
          <a:bodyPr>
            <a:spAutoFit/>
          </a:bodyPr>
          <a:lstStyle/>
          <a:p>
            <a:pPr>
              <a:defRPr/>
            </a:pPr>
            <a:r>
              <a:rPr lang="en-IE" sz="1400" dirty="0">
                <a:ea typeface="ＭＳ Ｐゴシック" pitchFamily="-84" charset="-128"/>
              </a:rPr>
              <a:t>*LOD water samples by LC-MS/MS: E1: 0.07 </a:t>
            </a:r>
            <a:r>
              <a:rPr lang="en-US" sz="1400" dirty="0" err="1">
                <a:ea typeface="Times New Roman"/>
                <a:cs typeface="Arial"/>
              </a:rPr>
              <a:t>ng</a:t>
            </a:r>
            <a:r>
              <a:rPr lang="en-US" sz="1400" dirty="0">
                <a:ea typeface="Times New Roman"/>
                <a:cs typeface="Arial"/>
              </a:rPr>
              <a:t> L</a:t>
            </a:r>
            <a:r>
              <a:rPr lang="en-US" sz="1400" baseline="30000" dirty="0">
                <a:ea typeface="Times New Roman"/>
                <a:cs typeface="Arial"/>
              </a:rPr>
              <a:t>-1</a:t>
            </a:r>
            <a:r>
              <a:rPr lang="en-IE" sz="1400" dirty="0">
                <a:ea typeface="Times New Roman"/>
              </a:rPr>
              <a:t> </a:t>
            </a:r>
            <a:r>
              <a:rPr lang="en-IE" sz="1400" dirty="0">
                <a:ea typeface="ＭＳ Ｐゴシック" pitchFamily="-84" charset="-128"/>
              </a:rPr>
              <a:t>E2: 0.07 </a:t>
            </a:r>
            <a:r>
              <a:rPr lang="en-US" sz="1400" dirty="0" err="1">
                <a:ea typeface="Times New Roman"/>
                <a:cs typeface="Arial"/>
              </a:rPr>
              <a:t>ng</a:t>
            </a:r>
            <a:r>
              <a:rPr lang="en-US" sz="1400" dirty="0">
                <a:ea typeface="Times New Roman"/>
                <a:cs typeface="Arial"/>
              </a:rPr>
              <a:t> L</a:t>
            </a:r>
            <a:r>
              <a:rPr lang="en-US" sz="1400" baseline="30000" dirty="0">
                <a:ea typeface="Times New Roman"/>
                <a:cs typeface="Arial"/>
              </a:rPr>
              <a:t>-1</a:t>
            </a:r>
            <a:r>
              <a:rPr lang="en-IE" sz="1400" dirty="0">
                <a:ea typeface="ＭＳ Ｐゴシック" pitchFamily="-84" charset="-128"/>
              </a:rPr>
              <a:t>, EE2, 0.11 </a:t>
            </a:r>
            <a:r>
              <a:rPr lang="en-US" sz="1400" dirty="0" err="1">
                <a:ea typeface="Times New Roman"/>
                <a:cs typeface="Arial"/>
              </a:rPr>
              <a:t>ng</a:t>
            </a:r>
            <a:r>
              <a:rPr lang="en-US" sz="1400" dirty="0">
                <a:ea typeface="Times New Roman"/>
                <a:cs typeface="Arial"/>
              </a:rPr>
              <a:t> L</a:t>
            </a:r>
            <a:r>
              <a:rPr lang="en-US" sz="1400" baseline="30000" dirty="0">
                <a:ea typeface="Times New Roman"/>
                <a:cs typeface="Arial"/>
              </a:rPr>
              <a:t>-1</a:t>
            </a:r>
            <a:r>
              <a:rPr lang="en-IE" sz="1400" dirty="0">
                <a:ea typeface="ＭＳ Ｐゴシック" pitchFamily="-84" charset="-128"/>
              </a:rPr>
              <a:t>. 5 L sample n = 2</a:t>
            </a:r>
          </a:p>
          <a:p>
            <a:pPr>
              <a:defRPr/>
            </a:pPr>
            <a:r>
              <a:rPr lang="en-IE" sz="1400" dirty="0">
                <a:ea typeface="ＭＳ Ｐゴシック" pitchFamily="-84" charset="-128"/>
              </a:rPr>
              <a:t>Effective sampling rates POCIS (ng/sampler/day)*:  E1: 0.39, E2: 0.46, EE2: 0.235</a:t>
            </a:r>
          </a:p>
        </p:txBody>
      </p:sp>
      <p:grpSp>
        <p:nvGrpSpPr>
          <p:cNvPr id="2" name="Group 1"/>
          <p:cNvGrpSpPr/>
          <p:nvPr/>
        </p:nvGrpSpPr>
        <p:grpSpPr>
          <a:xfrm>
            <a:off x="3059069" y="1218406"/>
            <a:ext cx="6443663" cy="369888"/>
            <a:chOff x="4081463" y="1339850"/>
            <a:chExt cx="6443663" cy="369888"/>
          </a:xfrm>
        </p:grpSpPr>
        <p:sp>
          <p:nvSpPr>
            <p:cNvPr id="29827" name="TextBox 1"/>
            <p:cNvSpPr txBox="1">
              <a:spLocks noChangeArrowheads="1"/>
            </p:cNvSpPr>
            <p:nvPr/>
          </p:nvSpPr>
          <p:spPr bwMode="auto">
            <a:xfrm>
              <a:off x="4081463" y="1339850"/>
              <a:ext cx="1249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ea typeface="MS PGothic" charset="0"/>
                  <a:cs typeface="MS PGothic" charset="0"/>
                </a:rPr>
                <a:t>Upstream</a:t>
              </a:r>
            </a:p>
          </p:txBody>
        </p:sp>
        <p:sp>
          <p:nvSpPr>
            <p:cNvPr id="29828" name="TextBox 5"/>
            <p:cNvSpPr txBox="1">
              <a:spLocks noChangeArrowheads="1"/>
            </p:cNvSpPr>
            <p:nvPr/>
          </p:nvSpPr>
          <p:spPr bwMode="auto">
            <a:xfrm>
              <a:off x="8955089" y="1339850"/>
              <a:ext cx="15700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ea typeface="MS PGothic" charset="0"/>
                  <a:cs typeface="MS PGothic" charset="0"/>
                </a:rPr>
                <a:t>Downstream</a:t>
              </a:r>
            </a:p>
          </p:txBody>
        </p:sp>
        <p:sp>
          <p:nvSpPr>
            <p:cNvPr id="8" name="Right Arrow 7"/>
            <p:cNvSpPr>
              <a:spLocks noChangeArrowheads="1"/>
            </p:cNvSpPr>
            <p:nvPr/>
          </p:nvSpPr>
          <p:spPr bwMode="auto">
            <a:xfrm>
              <a:off x="5448301" y="1412875"/>
              <a:ext cx="3313113" cy="287338"/>
            </a:xfrm>
            <a:prstGeom prst="rightArrow">
              <a:avLst>
                <a:gd name="adj1" fmla="val 50000"/>
                <a:gd name="adj2" fmla="val 50018"/>
              </a:avLst>
            </a:prstGeom>
            <a:gradFill rotWithShape="1">
              <a:gsLst>
                <a:gs pos="0">
                  <a:srgbClr val="B9CDE5"/>
                </a:gs>
                <a:gs pos="100000">
                  <a:srgbClr val="FFFFFF"/>
                </a:gs>
              </a:gsLst>
              <a:lin ang="0" scaled="1"/>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grpSp>
      <p:sp>
        <p:nvSpPr>
          <p:cNvPr id="29830" name="Slide Number Placeholder 8"/>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891C0B-5F19-7042-A99B-BF9C27DD6069}" type="slidenum">
              <a:rPr lang="en-US" sz="1200">
                <a:solidFill>
                  <a:srgbClr val="898989"/>
                </a:solidFill>
                <a:ea typeface="MS PGothic" charset="0"/>
                <a:cs typeface="MS PGothic" charset="0"/>
              </a:rPr>
              <a:pPr eaLnBrk="1" hangingPunct="1"/>
              <a:t>17</a:t>
            </a:fld>
            <a:endParaRPr lang="en-US" sz="1200">
              <a:solidFill>
                <a:srgbClr val="898989"/>
              </a:solidFill>
              <a:ea typeface="MS PGothic" charset="0"/>
              <a:cs typeface="MS PGothic" charset="0"/>
            </a:endParaRPr>
          </a:p>
        </p:txBody>
      </p:sp>
    </p:spTree>
    <p:extLst>
      <p:ext uri="{BB962C8B-B14F-4D97-AF65-F5344CB8AC3E}">
        <p14:creationId xmlns:p14="http://schemas.microsoft.com/office/powerpoint/2010/main" val="794590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08" y="377827"/>
            <a:ext cx="9828213" cy="1143000"/>
          </a:xfrm>
        </p:spPr>
        <p:txBody>
          <a:bodyPr>
            <a:normAutofit/>
          </a:bodyPr>
          <a:lstStyle/>
          <a:p>
            <a:pPr>
              <a:defRPr/>
            </a:pPr>
            <a:r>
              <a:rPr lang="en-GB" sz="3600" b="1" dirty="0">
                <a:solidFill>
                  <a:srgbClr val="006699"/>
                </a:solidFill>
                <a:effectLst>
                  <a:outerShdw blurRad="38100" dist="38100" dir="2700000" algn="tl">
                    <a:srgbClr val="DDDDDD"/>
                  </a:outerShdw>
                </a:effectLst>
                <a:latin typeface="Arial" charset="0"/>
              </a:rPr>
              <a:t>Dublin POCIS/water </a:t>
            </a:r>
            <a:r>
              <a:rPr lang="en-GB" sz="3600" b="1" dirty="0" err="1">
                <a:solidFill>
                  <a:srgbClr val="006699"/>
                </a:solidFill>
                <a:effectLst>
                  <a:outerShdw blurRad="38100" dist="38100" dir="2700000" algn="tl">
                    <a:srgbClr val="DDDDDD"/>
                  </a:outerShdw>
                </a:effectLst>
                <a:latin typeface="Arial" charset="0"/>
              </a:rPr>
              <a:t>estrogens</a:t>
            </a:r>
            <a:br>
              <a:rPr lang="en-GB" sz="3600" b="1" dirty="0">
                <a:solidFill>
                  <a:srgbClr val="006699"/>
                </a:solidFill>
                <a:effectLst>
                  <a:outerShdw blurRad="38100" dist="38100" dir="2700000" algn="tl">
                    <a:srgbClr val="DDDDDD"/>
                  </a:outerShdw>
                </a:effectLst>
                <a:latin typeface="Arial" charset="0"/>
              </a:rPr>
            </a:b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2580768"/>
              </p:ext>
            </p:extLst>
          </p:nvPr>
        </p:nvGraphicFramePr>
        <p:xfrm>
          <a:off x="586208" y="1989381"/>
          <a:ext cx="8064500" cy="3789343"/>
        </p:xfrm>
        <a:graphic>
          <a:graphicData uri="http://schemas.openxmlformats.org/drawingml/2006/table">
            <a:tbl>
              <a:tblPr/>
              <a:tblGrid>
                <a:gridCol w="948529">
                  <a:extLst>
                    <a:ext uri="{9D8B030D-6E8A-4147-A177-3AD203B41FA5}">
                      <a16:colId xmlns:a16="http://schemas.microsoft.com/office/drawing/2014/main" val="20000"/>
                    </a:ext>
                  </a:extLst>
                </a:gridCol>
                <a:gridCol w="750014">
                  <a:extLst>
                    <a:ext uri="{9D8B030D-6E8A-4147-A177-3AD203B41FA5}">
                      <a16:colId xmlns:a16="http://schemas.microsoft.com/office/drawing/2014/main" val="20001"/>
                    </a:ext>
                  </a:extLst>
                </a:gridCol>
                <a:gridCol w="1157362">
                  <a:extLst>
                    <a:ext uri="{9D8B030D-6E8A-4147-A177-3AD203B41FA5}">
                      <a16:colId xmlns:a16="http://schemas.microsoft.com/office/drawing/2014/main" val="20002"/>
                    </a:ext>
                  </a:extLst>
                </a:gridCol>
                <a:gridCol w="1395304">
                  <a:extLst>
                    <a:ext uri="{9D8B030D-6E8A-4147-A177-3AD203B41FA5}">
                      <a16:colId xmlns:a16="http://schemas.microsoft.com/office/drawing/2014/main" val="20003"/>
                    </a:ext>
                  </a:extLst>
                </a:gridCol>
                <a:gridCol w="1203572">
                  <a:extLst>
                    <a:ext uri="{9D8B030D-6E8A-4147-A177-3AD203B41FA5}">
                      <a16:colId xmlns:a16="http://schemas.microsoft.com/office/drawing/2014/main" val="20004"/>
                    </a:ext>
                  </a:extLst>
                </a:gridCol>
                <a:gridCol w="1264630">
                  <a:extLst>
                    <a:ext uri="{9D8B030D-6E8A-4147-A177-3AD203B41FA5}">
                      <a16:colId xmlns:a16="http://schemas.microsoft.com/office/drawing/2014/main" val="20005"/>
                    </a:ext>
                  </a:extLst>
                </a:gridCol>
                <a:gridCol w="1345089">
                  <a:extLst>
                    <a:ext uri="{9D8B030D-6E8A-4147-A177-3AD203B41FA5}">
                      <a16:colId xmlns:a16="http://schemas.microsoft.com/office/drawing/2014/main" val="20006"/>
                    </a:ext>
                  </a:extLst>
                </a:gridCol>
              </a:tblGrid>
              <a:tr h="595099">
                <a:tc>
                  <a:txBody>
                    <a:bodyPr/>
                    <a:lstStyle/>
                    <a:p>
                      <a:endParaRPr lang="en-IE" sz="2000" b="1" dirty="0">
                        <a:latin typeface="+mn-lt"/>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r>
                        <a:rPr lang="en-IE" sz="1600" dirty="0">
                          <a:latin typeface="+mn-lt"/>
                        </a:rPr>
                        <a:t>Matrix</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endParaRPr lang="en-IE" sz="1600" dirty="0">
                        <a:latin typeface="+mn-lt"/>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err="1">
                          <a:latin typeface="+mn-lt"/>
                          <a:ea typeface="Times New Roman"/>
                          <a:cs typeface="Arial"/>
                        </a:rPr>
                        <a:t>Kilcullen</a:t>
                      </a:r>
                      <a:endParaRPr lang="en-IE" sz="15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err="1">
                          <a:latin typeface="+mn-lt"/>
                          <a:ea typeface="Times New Roman"/>
                          <a:cs typeface="Arial"/>
                        </a:rPr>
                        <a:t>Osberstown</a:t>
                      </a:r>
                      <a:endParaRPr lang="en-IE" sz="15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a:latin typeface="+mn-lt"/>
                          <a:ea typeface="Times New Roman"/>
                          <a:cs typeface="Arial"/>
                        </a:rPr>
                        <a:t>Lucan</a:t>
                      </a:r>
                      <a:endParaRPr lang="en-IE" sz="15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500" b="1" dirty="0" err="1">
                          <a:latin typeface="+mn-lt"/>
                          <a:ea typeface="Times New Roman"/>
                          <a:cs typeface="Arial"/>
                        </a:rPr>
                        <a:t>Poolbeg</a:t>
                      </a:r>
                      <a:endParaRPr lang="en-IE" sz="15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4097">
                <a:tc>
                  <a:txBody>
                    <a:bodyPr/>
                    <a:lstStyle/>
                    <a:p>
                      <a:pPr>
                        <a:spcAft>
                          <a:spcPts val="0"/>
                        </a:spcAft>
                      </a:pPr>
                      <a:r>
                        <a:rPr lang="en-US" sz="1600" b="1" i="1" dirty="0">
                          <a:latin typeface="+mn-lt"/>
                          <a:ea typeface="Times New Roman"/>
                          <a:cs typeface="Arial"/>
                        </a:rPr>
                        <a:t>Analyte</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i="1" dirty="0">
                          <a:latin typeface="+mn-lt"/>
                          <a:ea typeface="Times New Roman"/>
                          <a:cs typeface="Arial"/>
                        </a:rPr>
                        <a:t>Units</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a:r>
                        <a:rPr lang="en-IE" sz="1600" b="1" dirty="0">
                          <a:latin typeface="+mn-lt"/>
                        </a:rPr>
                        <a:t>2014</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87490">
                <a:tc>
                  <a:txBody>
                    <a:bodyPr/>
                    <a:lstStyle/>
                    <a:p>
                      <a:pPr>
                        <a:spcAft>
                          <a:spcPts val="0"/>
                        </a:spcAft>
                      </a:pPr>
                      <a:r>
                        <a:rPr lang="en-IE" sz="1600" b="1" dirty="0">
                          <a:latin typeface="+mn-lt"/>
                          <a:ea typeface="Times New Roman"/>
                        </a:rPr>
                        <a:t>E1</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mn-lt"/>
                        </a:rPr>
                        <a:t>&lt;0.23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mn-lt"/>
                        </a:rPr>
                        <a:t>0.29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mn-lt"/>
                        </a:rPr>
                        <a:t>0.37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87490">
                <a:tc>
                  <a:txBody>
                    <a:bodyPr/>
                    <a:lstStyle/>
                    <a:p>
                      <a:pPr>
                        <a:spcAft>
                          <a:spcPts val="0"/>
                        </a:spcAft>
                      </a:pPr>
                      <a:r>
                        <a:rPr lang="en-US" sz="1600" b="1" dirty="0">
                          <a:latin typeface="+mn-lt"/>
                          <a:ea typeface="Times New Roman"/>
                          <a:cs typeface="Arial"/>
                        </a:rPr>
                        <a:t>E2</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spcAft>
                          <a:spcPts val="0"/>
                        </a:spcAft>
                      </a:pPr>
                      <a:r>
                        <a:rPr lang="en-IE" sz="1600" dirty="0">
                          <a:latin typeface="+mn-lt"/>
                          <a:ea typeface="Times New Roman"/>
                        </a:rPr>
                        <a:t>POCIS</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98761">
                <a:tc>
                  <a:txBody>
                    <a:bodyPr/>
                    <a:lstStyle/>
                    <a:p>
                      <a:pPr>
                        <a:spcAft>
                          <a:spcPts val="0"/>
                        </a:spcAft>
                      </a:pPr>
                      <a:r>
                        <a:rPr lang="en-US" sz="1600" b="1" dirty="0">
                          <a:latin typeface="+mn-lt"/>
                          <a:ea typeface="Times New Roman"/>
                          <a:cs typeface="Arial"/>
                        </a:rPr>
                        <a:t>EE2</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en-IE" sz="1600" b="1"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98761">
                <a:tc>
                  <a:txBody>
                    <a:bodyPr/>
                    <a:lstStyle/>
                    <a:p>
                      <a:pPr>
                        <a:spcAft>
                          <a:spcPts val="0"/>
                        </a:spcAft>
                      </a:pPr>
                      <a:r>
                        <a:rPr lang="en-IE" sz="1600" b="1" dirty="0">
                          <a:latin typeface="+mn-lt"/>
                          <a:ea typeface="Times New Roman"/>
                        </a:rPr>
                        <a:t>E1</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u="none" strike="noStrike" cap="none" normalizeH="0" baseline="0" dirty="0">
                          <a:ln>
                            <a:noFill/>
                          </a:ln>
                          <a:effectLst/>
                          <a:latin typeface="+mn-lt"/>
                        </a:rPr>
                        <a:t> &lt;0.07</a:t>
                      </a:r>
                      <a:endParaRPr kumimoji="0" lang="en-IE" sz="1600" b="0" i="0" u="none" strike="noStrike" cap="none" normalizeH="0" baseline="0" dirty="0">
                        <a:ln>
                          <a:noFill/>
                        </a:ln>
                        <a:solidFill>
                          <a:srgbClr val="000000"/>
                        </a:solidFill>
                        <a:effectLst/>
                        <a:latin typeface="+mn-lt"/>
                        <a:ea typeface="MS PGothic" charset="0"/>
                        <a:cs typeface="MS PGothic"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0.33</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1.92</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98761">
                <a:tc>
                  <a:txBody>
                    <a:bodyPr/>
                    <a:lstStyle/>
                    <a:p>
                      <a:pPr>
                        <a:spcAft>
                          <a:spcPts val="0"/>
                        </a:spcAft>
                      </a:pPr>
                      <a:r>
                        <a:rPr lang="en-US" sz="1600" b="1" dirty="0">
                          <a:latin typeface="+mn-lt"/>
                          <a:ea typeface="Times New Roman"/>
                          <a:cs typeface="Arial"/>
                        </a:rPr>
                        <a:t>E2</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rowSpan="2">
                  <a:txBody>
                    <a:bodyPr/>
                    <a:lstStyle/>
                    <a:p>
                      <a:pPr algn="ctr">
                        <a:spcAft>
                          <a:spcPts val="0"/>
                        </a:spcAft>
                      </a:pPr>
                      <a:r>
                        <a:rPr lang="en-IE" sz="1600" dirty="0">
                          <a:latin typeface="+mn-lt"/>
                          <a:ea typeface="Times New Roman"/>
                        </a:rPr>
                        <a:t>Water</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0.33</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0.43</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0.23</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98761">
                <a:tc>
                  <a:txBody>
                    <a:bodyPr/>
                    <a:lstStyle/>
                    <a:p>
                      <a:pPr>
                        <a:spcAft>
                          <a:spcPts val="0"/>
                        </a:spcAft>
                      </a:pPr>
                      <a:r>
                        <a:rPr lang="en-US" sz="1600" b="1" dirty="0">
                          <a:latin typeface="+mn-lt"/>
                          <a:ea typeface="Times New Roman"/>
                          <a:cs typeface="Arial"/>
                        </a:rPr>
                        <a:t>EE2</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r>
                        <a:rPr lang="en-IE" sz="1600" dirty="0">
                          <a:latin typeface="+mn-lt"/>
                          <a:ea typeface="Times New Roman"/>
                        </a:rPr>
                        <a:t>*</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a:latin typeface="+mn-lt"/>
                          <a:ea typeface="Times New Roman"/>
                        </a:rPr>
                        <a:t>nd</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err="1">
                          <a:latin typeface="+mn-lt"/>
                          <a:ea typeface="Times New Roman"/>
                        </a:rPr>
                        <a:t>nd</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err="1">
                          <a:latin typeface="+mn-lt"/>
                          <a:ea typeface="Times New Roman"/>
                        </a:rPr>
                        <a:t>nd</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IE" sz="1600" dirty="0">
                          <a:latin typeface="+mn-lt"/>
                          <a:ea typeface="Times New Roman"/>
                        </a:rPr>
                        <a:t>nd</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298761">
                <a:tc>
                  <a:txBody>
                    <a:bodyPr/>
                    <a:lstStyle/>
                    <a:p>
                      <a:pPr>
                        <a:spcAft>
                          <a:spcPts val="0"/>
                        </a:spcAft>
                      </a:pPr>
                      <a:r>
                        <a:rPr lang="en-US" sz="1600" b="1" i="1" dirty="0">
                          <a:latin typeface="+mn-lt"/>
                          <a:ea typeface="Times New Roman"/>
                          <a:cs typeface="Arial"/>
                        </a:rPr>
                        <a:t>Analyte</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b="1" i="1" dirty="0">
                          <a:latin typeface="+mn-lt"/>
                          <a:ea typeface="Times New Roman"/>
                          <a:cs typeface="Arial"/>
                        </a:rPr>
                        <a:t>Units</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a:r>
                        <a:rPr lang="en-US" sz="1600" b="1" dirty="0">
                          <a:latin typeface="+mn-lt"/>
                        </a:rPr>
                        <a:t>2015</a:t>
                      </a:r>
                    </a:p>
                  </a:txBody>
                  <a:tcPr marL="68576" marR="68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98761">
                <a:tc>
                  <a:txBody>
                    <a:bodyPr/>
                    <a:lstStyle/>
                    <a:p>
                      <a:pPr>
                        <a:spcAft>
                          <a:spcPts val="0"/>
                        </a:spcAft>
                      </a:pPr>
                      <a:r>
                        <a:rPr lang="en-IE" sz="1600" b="1" dirty="0">
                          <a:latin typeface="+mn-lt"/>
                          <a:ea typeface="Times New Roman"/>
                        </a:rPr>
                        <a:t>E1</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a:spcAft>
                          <a:spcPts val="0"/>
                        </a:spcAft>
                      </a:pPr>
                      <a:r>
                        <a:rPr lang="en-IE" sz="1600" dirty="0">
                          <a:latin typeface="+mn-lt"/>
                          <a:ea typeface="Times New Roman"/>
                        </a:rPr>
                        <a:t>POCIS</a:t>
                      </a: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mn-lt"/>
                        </a:rPr>
                        <a:t>&lt;0.23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mn-lt"/>
                        </a:rPr>
                        <a:t>0.31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n-lt"/>
                        </a:rPr>
                        <a:t>0.42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mn-lt"/>
                        </a:rPr>
                        <a:t>0.41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98761">
                <a:tc>
                  <a:txBody>
                    <a:bodyPr/>
                    <a:lstStyle/>
                    <a:p>
                      <a:pPr>
                        <a:spcAft>
                          <a:spcPts val="0"/>
                        </a:spcAft>
                      </a:pPr>
                      <a:r>
                        <a:rPr lang="en-US" sz="1600" b="1" dirty="0">
                          <a:latin typeface="+mn-lt"/>
                          <a:ea typeface="Times New Roman"/>
                          <a:cs typeface="Arial"/>
                        </a:rPr>
                        <a:t>E2</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n-lt"/>
                        </a:rPr>
                        <a: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mn-lt"/>
                        </a:rPr>
                        <a:t>0.07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243830">
                <a:tc>
                  <a:txBody>
                    <a:bodyPr/>
                    <a:lstStyle/>
                    <a:p>
                      <a:pPr>
                        <a:spcAft>
                          <a:spcPts val="0"/>
                        </a:spcAft>
                      </a:pPr>
                      <a:r>
                        <a:rPr lang="en-US" sz="1600" b="1" dirty="0">
                          <a:latin typeface="+mn-lt"/>
                          <a:ea typeface="Times New Roman"/>
                          <a:cs typeface="Arial"/>
                        </a:rPr>
                        <a:t>EE2</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ctr">
                        <a:spcAft>
                          <a:spcPts val="0"/>
                        </a:spcAft>
                      </a:pPr>
                      <a:endParaRPr lang="en-IE" sz="1600" dirty="0">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600" dirty="0" err="1">
                          <a:latin typeface="+mn-lt"/>
                          <a:ea typeface="Times New Roman"/>
                          <a:cs typeface="Arial"/>
                        </a:rPr>
                        <a:t>ng</a:t>
                      </a:r>
                      <a:r>
                        <a:rPr lang="en-US" sz="1600" baseline="0" dirty="0">
                          <a:latin typeface="+mn-lt"/>
                          <a:ea typeface="Times New Roman"/>
                          <a:cs typeface="Arial"/>
                        </a:rPr>
                        <a:t> </a:t>
                      </a:r>
                      <a:r>
                        <a:rPr lang="en-US" sz="1600" dirty="0">
                          <a:latin typeface="+mn-lt"/>
                          <a:ea typeface="Times New Roman"/>
                          <a:cs typeface="Arial"/>
                        </a:rPr>
                        <a:t>L</a:t>
                      </a:r>
                      <a:r>
                        <a:rPr lang="en-US" sz="1600" baseline="30000" dirty="0">
                          <a:latin typeface="+mn-lt"/>
                          <a:ea typeface="Times New Roman"/>
                          <a:cs typeface="Arial"/>
                        </a:rPr>
                        <a:t>-1</a:t>
                      </a:r>
                      <a:endParaRPr lang="en-IE" sz="1600" dirty="0">
                        <a:latin typeface="+mn-lt"/>
                        <a:ea typeface="Times New Roman"/>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600" b="0" i="0" u="none" strike="noStrike" dirty="0">
                          <a:solidFill>
                            <a:srgbClr val="000000"/>
                          </a:solidFill>
                          <a:effectLst/>
                          <a:latin typeface="+mn-lt"/>
                        </a:rPr>
                        <a:t>&lt;0.06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grpSp>
        <p:nvGrpSpPr>
          <p:cNvPr id="55404" name="Group 7"/>
          <p:cNvGrpSpPr>
            <a:grpSpLocks/>
          </p:cNvGrpSpPr>
          <p:nvPr/>
        </p:nvGrpSpPr>
        <p:grpSpPr bwMode="auto">
          <a:xfrm>
            <a:off x="3242874" y="1520827"/>
            <a:ext cx="6443663" cy="369887"/>
            <a:chOff x="2197051" y="1699791"/>
            <a:chExt cx="6443662" cy="369888"/>
          </a:xfrm>
        </p:grpSpPr>
        <p:sp>
          <p:nvSpPr>
            <p:cNvPr id="55406" name="TextBox 1"/>
            <p:cNvSpPr txBox="1">
              <a:spLocks noChangeArrowheads="1"/>
            </p:cNvSpPr>
            <p:nvPr/>
          </p:nvSpPr>
          <p:spPr bwMode="auto">
            <a:xfrm>
              <a:off x="2197051" y="1699791"/>
              <a:ext cx="1249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ea typeface="MS PGothic" charset="0"/>
                  <a:cs typeface="MS PGothic" charset="0"/>
                </a:rPr>
                <a:t>Upstream</a:t>
              </a:r>
            </a:p>
          </p:txBody>
        </p:sp>
        <p:sp>
          <p:nvSpPr>
            <p:cNvPr id="55407" name="TextBox 5"/>
            <p:cNvSpPr txBox="1">
              <a:spLocks noChangeArrowheads="1"/>
            </p:cNvSpPr>
            <p:nvPr/>
          </p:nvSpPr>
          <p:spPr bwMode="auto">
            <a:xfrm>
              <a:off x="7070676" y="1699791"/>
              <a:ext cx="15700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ea typeface="MS PGothic" charset="0"/>
                  <a:cs typeface="MS PGothic" charset="0"/>
                </a:rPr>
                <a:t>Downstream</a:t>
              </a:r>
            </a:p>
          </p:txBody>
        </p:sp>
        <p:sp>
          <p:nvSpPr>
            <p:cNvPr id="7" name="Right Arrow 6"/>
            <p:cNvSpPr>
              <a:spLocks noChangeArrowheads="1"/>
            </p:cNvSpPr>
            <p:nvPr/>
          </p:nvSpPr>
          <p:spPr bwMode="auto">
            <a:xfrm>
              <a:off x="3563889" y="1772816"/>
              <a:ext cx="3313111" cy="287338"/>
            </a:xfrm>
            <a:prstGeom prst="rightArrow">
              <a:avLst>
                <a:gd name="adj1" fmla="val 50000"/>
                <a:gd name="adj2" fmla="val 50018"/>
              </a:avLst>
            </a:prstGeom>
            <a:gradFill rotWithShape="1">
              <a:gsLst>
                <a:gs pos="0">
                  <a:srgbClr val="B9CDE5"/>
                </a:gs>
                <a:gs pos="100000">
                  <a:srgbClr val="FFFFFF"/>
                </a:gs>
              </a:gsLst>
              <a:lin ang="0" scaled="1"/>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a:solidFill>
                  <a:schemeClr val="lt1"/>
                </a:solidFill>
              </a:endParaRPr>
            </a:p>
          </p:txBody>
        </p:sp>
      </p:grpSp>
      <p:sp>
        <p:nvSpPr>
          <p:cNvPr id="9" name="TextBox 6"/>
          <p:cNvSpPr txBox="1">
            <a:spLocks noChangeArrowheads="1"/>
          </p:cNvSpPr>
          <p:nvPr/>
        </p:nvSpPr>
        <p:spPr bwMode="auto">
          <a:xfrm>
            <a:off x="1727081" y="6084007"/>
            <a:ext cx="8501063" cy="523875"/>
          </a:xfrm>
          <a:prstGeom prst="rect">
            <a:avLst/>
          </a:prstGeom>
          <a:noFill/>
          <a:ln w="9525">
            <a:noFill/>
            <a:miter lim="800000"/>
            <a:headEnd/>
            <a:tailEnd/>
          </a:ln>
        </p:spPr>
        <p:txBody>
          <a:bodyPr>
            <a:spAutoFit/>
          </a:bodyPr>
          <a:lstStyle/>
          <a:p>
            <a:pPr>
              <a:defRPr/>
            </a:pPr>
            <a:r>
              <a:rPr lang="en-IE" sz="1400" dirty="0">
                <a:ea typeface="ＭＳ Ｐゴシック" pitchFamily="-84" charset="-128"/>
              </a:rPr>
              <a:t>*LOD water samples by LC-MS/MS: E1: 0.07 </a:t>
            </a:r>
            <a:r>
              <a:rPr lang="en-US" sz="1400" dirty="0" err="1">
                <a:ea typeface="Times New Roman"/>
                <a:cs typeface="Arial"/>
              </a:rPr>
              <a:t>ng</a:t>
            </a:r>
            <a:r>
              <a:rPr lang="en-US" sz="1400" dirty="0">
                <a:ea typeface="Times New Roman"/>
                <a:cs typeface="Arial"/>
              </a:rPr>
              <a:t> L</a:t>
            </a:r>
            <a:r>
              <a:rPr lang="en-US" sz="1400" baseline="30000" dirty="0">
                <a:ea typeface="Times New Roman"/>
                <a:cs typeface="Arial"/>
              </a:rPr>
              <a:t>-1</a:t>
            </a:r>
            <a:r>
              <a:rPr lang="en-IE" sz="1400" dirty="0">
                <a:ea typeface="Times New Roman"/>
              </a:rPr>
              <a:t> </a:t>
            </a:r>
            <a:r>
              <a:rPr lang="en-IE" sz="1400" dirty="0">
                <a:ea typeface="ＭＳ Ｐゴシック" pitchFamily="-84" charset="-128"/>
              </a:rPr>
              <a:t>E2: 0.07 </a:t>
            </a:r>
            <a:r>
              <a:rPr lang="en-US" sz="1400" dirty="0" err="1">
                <a:ea typeface="Times New Roman"/>
                <a:cs typeface="Arial"/>
              </a:rPr>
              <a:t>ng</a:t>
            </a:r>
            <a:r>
              <a:rPr lang="en-US" sz="1400" dirty="0">
                <a:ea typeface="Times New Roman"/>
                <a:cs typeface="Arial"/>
              </a:rPr>
              <a:t> L</a:t>
            </a:r>
            <a:r>
              <a:rPr lang="en-US" sz="1400" baseline="30000" dirty="0">
                <a:ea typeface="Times New Roman"/>
                <a:cs typeface="Arial"/>
              </a:rPr>
              <a:t>-1</a:t>
            </a:r>
            <a:r>
              <a:rPr lang="en-IE" sz="1400" dirty="0">
                <a:ea typeface="ＭＳ Ｐゴシック" pitchFamily="-84" charset="-128"/>
              </a:rPr>
              <a:t>, EE2, 0.11 </a:t>
            </a:r>
            <a:r>
              <a:rPr lang="en-US" sz="1400" dirty="0" err="1">
                <a:ea typeface="Times New Roman"/>
                <a:cs typeface="Arial"/>
              </a:rPr>
              <a:t>ng</a:t>
            </a:r>
            <a:r>
              <a:rPr lang="en-US" sz="1400" dirty="0">
                <a:ea typeface="Times New Roman"/>
                <a:cs typeface="Arial"/>
              </a:rPr>
              <a:t> L</a:t>
            </a:r>
            <a:r>
              <a:rPr lang="en-US" sz="1400" baseline="30000" dirty="0">
                <a:ea typeface="Times New Roman"/>
                <a:cs typeface="Arial"/>
              </a:rPr>
              <a:t>-1</a:t>
            </a:r>
            <a:r>
              <a:rPr lang="en-IE" sz="1400" dirty="0">
                <a:ea typeface="ＭＳ Ｐゴシック" pitchFamily="-84" charset="-128"/>
              </a:rPr>
              <a:t>. 5 L sample n = 2</a:t>
            </a:r>
          </a:p>
          <a:p>
            <a:pPr>
              <a:defRPr/>
            </a:pPr>
            <a:r>
              <a:rPr lang="en-IE" sz="1400" dirty="0">
                <a:ea typeface="ＭＳ Ｐゴシック" pitchFamily="-84" charset="-128"/>
              </a:rPr>
              <a:t>Effective sampling rates POCIS (ng/sampler/day)*:  E1: 0.39, E2: 0.46, EE2: 0.235</a:t>
            </a:r>
          </a:p>
        </p:txBody>
      </p:sp>
    </p:spTree>
    <p:extLst>
      <p:ext uri="{BB962C8B-B14F-4D97-AF65-F5344CB8AC3E}">
        <p14:creationId xmlns:p14="http://schemas.microsoft.com/office/powerpoint/2010/main" val="3352030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05" y="0"/>
            <a:ext cx="8229600" cy="1143000"/>
          </a:xfrm>
        </p:spPr>
        <p:txBody>
          <a:bodyPr>
            <a:normAutofit/>
          </a:bodyPr>
          <a:lstStyle/>
          <a:p>
            <a:r>
              <a:rPr lang="en-US" sz="3600" b="1" dirty="0">
                <a:solidFill>
                  <a:srgbClr val="006699"/>
                </a:solidFill>
                <a:effectLst>
                  <a:outerShdw blurRad="38100" dist="38100" dir="2700000" algn="tl">
                    <a:srgbClr val="DDDDDD"/>
                  </a:outerShdw>
                </a:effectLst>
                <a:latin typeface="Arial" charset="0"/>
              </a:rPr>
              <a:t>Dublin Bay PAHs</a:t>
            </a:r>
          </a:p>
        </p:txBody>
      </p:sp>
      <p:pic>
        <p:nvPicPr>
          <p:cNvPr id="6" name="Picture 5"/>
          <p:cNvPicPr>
            <a:picLocks noChangeAspect="1"/>
          </p:cNvPicPr>
          <p:nvPr/>
        </p:nvPicPr>
        <p:blipFill rotWithShape="1">
          <a:blip r:embed="rId2"/>
          <a:srcRect l="1309" b="3587"/>
          <a:stretch/>
        </p:blipFill>
        <p:spPr>
          <a:xfrm>
            <a:off x="724618" y="1042359"/>
            <a:ext cx="8784111" cy="5599981"/>
          </a:xfrm>
          <a:prstGeom prst="rect">
            <a:avLst/>
          </a:prstGeom>
          <a:ln>
            <a:solidFill>
              <a:schemeClr val="tx1"/>
            </a:solid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9186" y="2433955"/>
            <a:ext cx="3048847" cy="38313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73489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AD23C-8956-E84A-972D-184328BE2BC8}"/>
              </a:ext>
            </a:extLst>
          </p:cNvPr>
          <p:cNvGrpSpPr/>
          <p:nvPr/>
        </p:nvGrpSpPr>
        <p:grpSpPr>
          <a:xfrm>
            <a:off x="3206972" y="538481"/>
            <a:ext cx="4572000" cy="4638040"/>
            <a:chOff x="0" y="0"/>
            <a:chExt cx="4572000" cy="4638040"/>
          </a:xfrm>
        </p:grpSpPr>
        <p:pic>
          <p:nvPicPr>
            <p:cNvPr id="13" name="Picture 12">
              <a:extLst>
                <a:ext uri="{FF2B5EF4-FFF2-40B4-BE49-F238E27FC236}">
                  <a16:creationId xmlns:a16="http://schemas.microsoft.com/office/drawing/2014/main" id="{41F0EB02-945F-1740-84FB-BFD5DAE72F7E}"/>
                </a:ext>
              </a:extLst>
            </p:cNvPr>
            <p:cNvPicPr>
              <a:picLocks noChangeAspect="1"/>
            </p:cNvPicPr>
            <p:nvPr/>
          </p:nvPicPr>
          <p:blipFill rotWithShape="1">
            <a:blip r:embed="rId3">
              <a:extLst>
                <a:ext uri="{28A0092B-C50C-407E-A947-70E740481C1C}">
                  <a14:useLocalDpi xmlns:a14="http://schemas.microsoft.com/office/drawing/2010/main" val="0"/>
                </a:ext>
              </a:extLst>
            </a:blip>
            <a:srcRect l="7282" t="1205" r="2153" b="990"/>
            <a:stretch/>
          </p:blipFill>
          <p:spPr bwMode="auto">
            <a:xfrm>
              <a:off x="0" y="0"/>
              <a:ext cx="3552190" cy="4638040"/>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D136DE6D-FBCB-904E-AC97-9B00EF73D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2825" y="0"/>
              <a:ext cx="1019175" cy="876300"/>
            </a:xfrm>
            <a:prstGeom prst="rect">
              <a:avLst/>
            </a:prstGeom>
          </p:spPr>
        </p:pic>
      </p:grpSp>
      <p:sp>
        <p:nvSpPr>
          <p:cNvPr id="10" name="Rectangle 9">
            <a:extLst>
              <a:ext uri="{FF2B5EF4-FFF2-40B4-BE49-F238E27FC236}">
                <a16:creationId xmlns:a16="http://schemas.microsoft.com/office/drawing/2014/main" id="{182B9ECC-EDA0-4B45-A538-782B7764CE98}"/>
              </a:ext>
            </a:extLst>
          </p:cNvPr>
          <p:cNvSpPr/>
          <p:nvPr/>
        </p:nvSpPr>
        <p:spPr>
          <a:xfrm>
            <a:off x="156117" y="5326228"/>
            <a:ext cx="9932763" cy="1200329"/>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cs typeface="Times New Roman" panose="02020603050405020304" pitchFamily="18" charset="0"/>
              </a:rPr>
              <a:t>WWTPs in towns/cities with a population equivalent of over 500 during 2006, 2007 and 2008, that were on compliance under The Urban Waste Water Treatment Regulations, 2001 (S.I. No. 254 of 2001) and 2004 (S.I. 440 of 2004) </a:t>
            </a:r>
          </a:p>
          <a:p>
            <a:r>
              <a:rPr lang="en-US" dirty="0"/>
              <a:t>	  	</a:t>
            </a:r>
            <a:r>
              <a:rPr lang="en-GB" i="1" dirty="0"/>
              <a:t>EPA Unified GIS Application https://</a:t>
            </a:r>
            <a:r>
              <a:rPr lang="en-GB" i="1" dirty="0" err="1"/>
              <a:t>gis.epa.ie</a:t>
            </a:r>
            <a:r>
              <a:rPr lang="en-GB" i="1" dirty="0"/>
              <a:t>/</a:t>
            </a:r>
            <a:r>
              <a:rPr lang="en-GB" i="1" dirty="0" err="1"/>
              <a:t>EPAMaps</a:t>
            </a:r>
            <a:r>
              <a:rPr lang="en-GB" i="1" dirty="0"/>
              <a:t>/</a:t>
            </a:r>
            <a:r>
              <a:rPr lang="en-GB" i="1" dirty="0" err="1"/>
              <a:t>SewageTreatment</a:t>
            </a:r>
            <a:r>
              <a:rPr lang="en-GB" i="1" dirty="0"/>
              <a:t> </a:t>
            </a:r>
            <a:endParaRPr lang="en-US" i="1" dirty="0"/>
          </a:p>
        </p:txBody>
      </p:sp>
    </p:spTree>
    <p:extLst>
      <p:ext uri="{BB962C8B-B14F-4D97-AF65-F5344CB8AC3E}">
        <p14:creationId xmlns:p14="http://schemas.microsoft.com/office/powerpoint/2010/main" val="554876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Current CEC Research at DCU Water Institute</a:t>
            </a:r>
          </a:p>
        </p:txBody>
      </p:sp>
      <p:sp>
        <p:nvSpPr>
          <p:cNvPr id="3" name="Content Placeholder 2"/>
          <p:cNvSpPr>
            <a:spLocks noGrp="1"/>
          </p:cNvSpPr>
          <p:nvPr>
            <p:ph idx="1"/>
          </p:nvPr>
        </p:nvSpPr>
        <p:spPr/>
        <p:txBody>
          <a:bodyPr/>
          <a:lstStyle/>
          <a:p>
            <a:r>
              <a:rPr lang="en-IE" dirty="0"/>
              <a:t>IMPACT</a:t>
            </a:r>
          </a:p>
          <a:p>
            <a:r>
              <a:rPr lang="en-IE" dirty="0"/>
              <a:t>Phthalates</a:t>
            </a:r>
          </a:p>
          <a:p>
            <a:r>
              <a:rPr lang="en-IE" dirty="0"/>
              <a:t>Passive Sampling</a:t>
            </a:r>
          </a:p>
          <a:p>
            <a:r>
              <a:rPr lang="en-IE" dirty="0"/>
              <a:t>PROTECTS</a:t>
            </a:r>
          </a:p>
          <a:p>
            <a:r>
              <a:rPr lang="en-IE" dirty="0"/>
              <a:t>EMPIRE</a:t>
            </a:r>
          </a:p>
          <a:p>
            <a:endParaRPr lang="en-IE" dirty="0"/>
          </a:p>
          <a:p>
            <a:endParaRPr lang="en-IE" dirty="0"/>
          </a:p>
        </p:txBody>
      </p:sp>
      <p:pic>
        <p:nvPicPr>
          <p:cNvPr id="4" name="Picture 3"/>
          <p:cNvPicPr>
            <a:picLocks noChangeAspect="1"/>
          </p:cNvPicPr>
          <p:nvPr/>
        </p:nvPicPr>
        <p:blipFill rotWithShape="1">
          <a:blip r:embed="rId2"/>
          <a:srcRect t="5881" b="3145"/>
          <a:stretch/>
        </p:blipFill>
        <p:spPr>
          <a:xfrm>
            <a:off x="3829878" y="1580321"/>
            <a:ext cx="7079524" cy="4025349"/>
          </a:xfrm>
          <a:prstGeom prst="rect">
            <a:avLst/>
          </a:prstGeom>
        </p:spPr>
      </p:pic>
    </p:spTree>
    <p:extLst>
      <p:ext uri="{BB962C8B-B14F-4D97-AF65-F5344CB8AC3E}">
        <p14:creationId xmlns:p14="http://schemas.microsoft.com/office/powerpoint/2010/main" val="1818125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661909" y="404415"/>
            <a:ext cx="10101341" cy="1325563"/>
          </a:xfrm>
        </p:spPr>
        <p:txBody>
          <a:bodyPr>
            <a:normAutofit fontScale="90000"/>
          </a:bodyPr>
          <a:lstStyle/>
          <a:p>
            <a:r>
              <a:rPr lang="en-IE" b="1" i="1" dirty="0"/>
              <a:t>The Role of Passive Sampling in screening and monitoring of new and emerging chemicals</a:t>
            </a:r>
            <a:endParaRPr lang="en-US" b="1" i="1" dirty="0"/>
          </a:p>
        </p:txBody>
      </p:sp>
      <p:sp>
        <p:nvSpPr>
          <p:cNvPr id="3" name="Content Placeholder 2">
            <a:extLst>
              <a:ext uri="{FF2B5EF4-FFF2-40B4-BE49-F238E27FC236}">
                <a16:creationId xmlns:a16="http://schemas.microsoft.com/office/drawing/2014/main" id="{43025B4A-F640-9542-B92A-CB8DE2B25D80}"/>
              </a:ext>
            </a:extLst>
          </p:cNvPr>
          <p:cNvSpPr>
            <a:spLocks noGrp="1"/>
          </p:cNvSpPr>
          <p:nvPr>
            <p:ph idx="1"/>
          </p:nvPr>
        </p:nvSpPr>
        <p:spPr>
          <a:xfrm>
            <a:off x="299803" y="2107809"/>
            <a:ext cx="8799227" cy="2749941"/>
          </a:xfrm>
        </p:spPr>
        <p:txBody>
          <a:bodyPr anchor="ctr">
            <a:noAutofit/>
          </a:bodyPr>
          <a:lstStyle/>
          <a:p>
            <a:pPr marL="0" lvl="0" indent="0">
              <a:buNone/>
            </a:pPr>
            <a:r>
              <a:rPr lang="en-GB" sz="2400" b="1" dirty="0"/>
              <a:t>DCU P.I.</a:t>
            </a:r>
            <a:r>
              <a:rPr lang="en-GB" sz="2400" dirty="0"/>
              <a:t> Fiona Regan</a:t>
            </a:r>
            <a:endParaRPr lang="en-IE" sz="2400" dirty="0"/>
          </a:p>
          <a:p>
            <a:pPr marL="0" lvl="0" indent="0">
              <a:buNone/>
            </a:pPr>
            <a:r>
              <a:rPr lang="en-IE" sz="2400" dirty="0"/>
              <a:t>This project demonstrated the use of passive sampling technology (PDMS and POCIS) combined with biota monitoring to assess the presence of priority substances in Irish surface waters. The project focuses in particular on new pollutants earmarked as candidates for the Annex X priority substances list under the EU Water Framework Directive e.g. E2 and EE2, pharmaceuticals, pesticides, PFOS etc. </a:t>
            </a:r>
            <a:endParaRPr lang="en-GB" sz="2400" dirty="0"/>
          </a:p>
        </p:txBody>
      </p:sp>
      <p:pic>
        <p:nvPicPr>
          <p:cNvPr id="6" name="Picture 5"/>
          <p:cNvPicPr>
            <a:picLocks noChangeAspect="1"/>
          </p:cNvPicPr>
          <p:nvPr/>
        </p:nvPicPr>
        <p:blipFill>
          <a:blip r:embed="rId3"/>
          <a:stretch>
            <a:fillRect/>
          </a:stretch>
        </p:blipFill>
        <p:spPr>
          <a:xfrm>
            <a:off x="7517880" y="5817691"/>
            <a:ext cx="3162300" cy="790575"/>
          </a:xfrm>
          <a:prstGeom prst="rect">
            <a:avLst/>
          </a:prstGeom>
        </p:spPr>
      </p:pic>
      <p:pic>
        <p:nvPicPr>
          <p:cNvPr id="8" name="Picture 7"/>
          <p:cNvPicPr>
            <a:picLocks noChangeAspect="1"/>
          </p:cNvPicPr>
          <p:nvPr/>
        </p:nvPicPr>
        <p:blipFill>
          <a:blip r:embed="rId4"/>
          <a:stretch>
            <a:fillRect/>
          </a:stretch>
        </p:blipFill>
        <p:spPr>
          <a:xfrm>
            <a:off x="3335921" y="5548567"/>
            <a:ext cx="3048000" cy="1238250"/>
          </a:xfrm>
          <a:prstGeom prst="rect">
            <a:avLst/>
          </a:prstGeom>
        </p:spPr>
      </p:pic>
      <p:pic>
        <p:nvPicPr>
          <p:cNvPr id="7" name="Picture 6"/>
          <p:cNvPicPr>
            <a:picLocks noChangeAspect="1"/>
          </p:cNvPicPr>
          <p:nvPr/>
        </p:nvPicPr>
        <p:blipFill>
          <a:blip r:embed="rId5"/>
          <a:stretch>
            <a:fillRect/>
          </a:stretch>
        </p:blipFill>
        <p:spPr>
          <a:xfrm>
            <a:off x="6245979" y="5668842"/>
            <a:ext cx="1088271" cy="1088271"/>
          </a:xfrm>
          <a:prstGeom prst="rect">
            <a:avLst/>
          </a:prstGeom>
        </p:spPr>
      </p:pic>
      <p:pic>
        <p:nvPicPr>
          <p:cNvPr id="13" name="Picture 4" descr="Image result for d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6237" y="4241986"/>
            <a:ext cx="1297536" cy="1415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epa resear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444173"/>
            <a:ext cx="3321811" cy="131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363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661909" y="404415"/>
            <a:ext cx="8799227" cy="1325563"/>
          </a:xfrm>
        </p:spPr>
        <p:txBody>
          <a:bodyPr>
            <a:normAutofit/>
          </a:bodyPr>
          <a:lstStyle/>
          <a:p>
            <a:r>
              <a:rPr lang="en-IE" b="1" i="1" dirty="0"/>
              <a:t>Potential Sources and Environmental Fates of Certain Phthalates</a:t>
            </a:r>
            <a:endParaRPr lang="en-US" b="1" i="1" dirty="0"/>
          </a:p>
        </p:txBody>
      </p:sp>
      <p:sp>
        <p:nvSpPr>
          <p:cNvPr id="3" name="Content Placeholder 2">
            <a:extLst>
              <a:ext uri="{FF2B5EF4-FFF2-40B4-BE49-F238E27FC236}">
                <a16:creationId xmlns:a16="http://schemas.microsoft.com/office/drawing/2014/main" id="{43025B4A-F640-9542-B92A-CB8DE2B25D80}"/>
              </a:ext>
            </a:extLst>
          </p:cNvPr>
          <p:cNvSpPr>
            <a:spLocks noGrp="1"/>
          </p:cNvSpPr>
          <p:nvPr>
            <p:ph idx="1"/>
          </p:nvPr>
        </p:nvSpPr>
        <p:spPr>
          <a:xfrm>
            <a:off x="299803" y="2107809"/>
            <a:ext cx="10364884" cy="3398469"/>
          </a:xfrm>
        </p:spPr>
        <p:txBody>
          <a:bodyPr anchor="ctr">
            <a:noAutofit/>
          </a:bodyPr>
          <a:lstStyle/>
          <a:p>
            <a:pPr marL="0" lvl="0" indent="0">
              <a:buNone/>
            </a:pPr>
            <a:r>
              <a:rPr lang="en-GB" sz="2400" b="1" dirty="0"/>
              <a:t>DCU P.I.</a:t>
            </a:r>
            <a:r>
              <a:rPr lang="en-GB" sz="2400" dirty="0"/>
              <a:t> Jenny Lawler, Fiona Regan, Anthony Staines</a:t>
            </a:r>
            <a:endParaRPr lang="en-IE" sz="2400" dirty="0"/>
          </a:p>
          <a:p>
            <a:pPr lvl="0"/>
            <a:r>
              <a:rPr lang="en-IE" sz="2400" dirty="0"/>
              <a:t>Plasticisers; </a:t>
            </a:r>
            <a:r>
              <a:rPr lang="en-IE" sz="2400" dirty="0" err="1"/>
              <a:t>reprotoxic</a:t>
            </a:r>
            <a:r>
              <a:rPr lang="en-IE" sz="2400" dirty="0"/>
              <a:t>, endocrine disrupting compounds, ubiquitous</a:t>
            </a:r>
          </a:p>
          <a:p>
            <a:pPr lvl="0"/>
            <a:r>
              <a:rPr lang="en-IE" sz="2400" dirty="0"/>
              <a:t>11 phthalates under investigation</a:t>
            </a:r>
          </a:p>
          <a:p>
            <a:pPr lvl="1"/>
            <a:r>
              <a:rPr lang="en-IE" sz="2000" dirty="0"/>
              <a:t>4 newly restricted under REACH from July 2020 (DEHP, BBP, DBP, DIBP, &lt;0.1% by weight in consumer/indoor items)</a:t>
            </a:r>
          </a:p>
          <a:p>
            <a:pPr lvl="1"/>
            <a:r>
              <a:rPr lang="en-IE" sz="2000" dirty="0"/>
              <a:t>Existing restriction on DINP, DIDP, DNOP in toys/childcare items</a:t>
            </a:r>
          </a:p>
          <a:p>
            <a:pPr lvl="1"/>
            <a:endParaRPr lang="en-IE" sz="2000" dirty="0"/>
          </a:p>
          <a:p>
            <a:pPr lvl="0"/>
            <a:r>
              <a:rPr lang="en-IE" sz="2400" dirty="0"/>
              <a:t>Surface water, soil, municipal waste, landfill leachate, WWTPs</a:t>
            </a:r>
          </a:p>
          <a:p>
            <a:pPr lvl="0"/>
            <a:r>
              <a:rPr lang="en-IE" sz="2400" dirty="0"/>
              <a:t>Wastewater based epidemiology</a:t>
            </a:r>
            <a:endParaRPr lang="en-GB" sz="2400" dirty="0"/>
          </a:p>
          <a:p>
            <a:pPr marL="0" lvl="0" indent="0">
              <a:buNone/>
            </a:pPr>
            <a:r>
              <a:rPr lang="en-IE" sz="2400" dirty="0"/>
              <a:t> </a:t>
            </a:r>
            <a:endParaRPr lang="en-GB" sz="2400" dirty="0"/>
          </a:p>
        </p:txBody>
      </p:sp>
      <p:pic>
        <p:nvPicPr>
          <p:cNvPr id="6146" name="Picture 2" descr="Image result for epa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348" y="5376809"/>
            <a:ext cx="3321811" cy="13129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340" y="5376809"/>
            <a:ext cx="1297536" cy="141549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as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1836" y="5376809"/>
            <a:ext cx="1415494" cy="141549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niva norw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647" y="5622742"/>
            <a:ext cx="1811189" cy="82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334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Irish Situation</a:t>
            </a:r>
          </a:p>
        </p:txBody>
      </p:sp>
      <p:sp>
        <p:nvSpPr>
          <p:cNvPr id="3" name="Content Placeholder 2"/>
          <p:cNvSpPr>
            <a:spLocks noGrp="1"/>
          </p:cNvSpPr>
          <p:nvPr>
            <p:ph idx="1"/>
          </p:nvPr>
        </p:nvSpPr>
        <p:spPr>
          <a:xfrm>
            <a:off x="281609" y="1825625"/>
            <a:ext cx="10515600" cy="4351338"/>
          </a:xfrm>
        </p:spPr>
        <p:txBody>
          <a:bodyPr>
            <a:normAutofit/>
          </a:bodyPr>
          <a:lstStyle/>
          <a:p>
            <a:r>
              <a:rPr lang="en-IE" dirty="0"/>
              <a:t>Very limited data on occurrence of phthalates in the Irish environment </a:t>
            </a:r>
          </a:p>
          <a:p>
            <a:r>
              <a:rPr lang="en-IE" dirty="0"/>
              <a:t>DBP, DEHP, DINP and DIDP assessed for a variety of solid matrices including sediments, </a:t>
            </a:r>
            <a:r>
              <a:rPr lang="en-IE" dirty="0" err="1"/>
              <a:t>sludges</a:t>
            </a:r>
            <a:r>
              <a:rPr lang="en-IE" dirty="0"/>
              <a:t> and leachate soils</a:t>
            </a:r>
          </a:p>
        </p:txBody>
      </p:sp>
      <p:graphicFrame>
        <p:nvGraphicFramePr>
          <p:cNvPr id="4" name="Table 3"/>
          <p:cNvGraphicFramePr>
            <a:graphicFrameLocks noGrp="1"/>
          </p:cNvGraphicFramePr>
          <p:nvPr>
            <p:extLst>
              <p:ext uri="{D42A27DB-BD31-4B8C-83A1-F6EECF244321}">
                <p14:modId xmlns:p14="http://schemas.microsoft.com/office/powerpoint/2010/main" val="3929082953"/>
              </p:ext>
            </p:extLst>
          </p:nvPr>
        </p:nvGraphicFramePr>
        <p:xfrm>
          <a:off x="759793" y="3910126"/>
          <a:ext cx="8128000" cy="1854200"/>
        </p:xfrm>
        <a:graphic>
          <a:graphicData uri="http://schemas.openxmlformats.org/drawingml/2006/table">
            <a:tbl>
              <a:tblPr firstRow="1">
                <a:tableStyleId>{5C22544A-7EE6-4342-B048-85BDC9FD1C3A}</a:tableStyleId>
              </a:tblPr>
              <a:tblGrid>
                <a:gridCol w="4064000">
                  <a:extLst>
                    <a:ext uri="{9D8B030D-6E8A-4147-A177-3AD203B41FA5}">
                      <a16:colId xmlns:a16="http://schemas.microsoft.com/office/drawing/2014/main" val="2719601288"/>
                    </a:ext>
                  </a:extLst>
                </a:gridCol>
                <a:gridCol w="4064000">
                  <a:extLst>
                    <a:ext uri="{9D8B030D-6E8A-4147-A177-3AD203B41FA5}">
                      <a16:colId xmlns:a16="http://schemas.microsoft.com/office/drawing/2014/main" val="1590088119"/>
                    </a:ext>
                  </a:extLst>
                </a:gridCol>
              </a:tblGrid>
              <a:tr h="370840">
                <a:tc>
                  <a:txBody>
                    <a:bodyPr/>
                    <a:lstStyle/>
                    <a:p>
                      <a:r>
                        <a:rPr lang="en-IE" dirty="0"/>
                        <a:t>Matrix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E" dirty="0"/>
                        <a:t>Max.</a:t>
                      </a:r>
                      <a:r>
                        <a:rPr lang="en-IE" baseline="0" dirty="0"/>
                        <a:t> Phthalate Level</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524427"/>
                  </a:ext>
                </a:extLst>
              </a:tr>
              <a:tr h="370840">
                <a:tc>
                  <a:txBody>
                    <a:bodyPr/>
                    <a:lstStyle/>
                    <a:p>
                      <a:r>
                        <a:rPr lang="en-IE" dirty="0"/>
                        <a:t>River</a:t>
                      </a:r>
                      <a:r>
                        <a:rPr lang="en-IE" baseline="0" dirty="0"/>
                        <a:t> Sediment</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IE" dirty="0"/>
                        <a:t>24.4 mg kg</a:t>
                      </a:r>
                      <a:r>
                        <a:rPr lang="en-IE" baseline="30000" dirty="0"/>
                        <a:t>−1</a:t>
                      </a:r>
                      <a:r>
                        <a:rPr lang="en-IE"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45721084"/>
                  </a:ext>
                </a:extLst>
              </a:tr>
              <a:tr h="370840">
                <a:tc>
                  <a:txBody>
                    <a:bodyPr/>
                    <a:lstStyle/>
                    <a:p>
                      <a:r>
                        <a:rPr lang="en-IE" dirty="0"/>
                        <a:t>Leachate Sediment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IE" dirty="0"/>
                        <a:t>49.8 mg kg</a:t>
                      </a:r>
                      <a:r>
                        <a:rPr lang="en-IE" baseline="30000" dirty="0"/>
                        <a:t>−1</a:t>
                      </a:r>
                      <a:r>
                        <a:rPr lang="en-IE"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18299092"/>
                  </a:ext>
                </a:extLst>
              </a:tr>
              <a:tr h="370840">
                <a:tc>
                  <a:txBody>
                    <a:bodyPr/>
                    <a:lstStyle/>
                    <a:p>
                      <a:r>
                        <a:rPr lang="en-IE" dirty="0"/>
                        <a:t>Sludge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IE" dirty="0"/>
                        <a:t>174 mg kg</a:t>
                      </a:r>
                      <a:r>
                        <a:rPr lang="en-IE" baseline="30000" dirty="0"/>
                        <a:t>−1</a:t>
                      </a:r>
                      <a:r>
                        <a:rPr lang="en-IE"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31930078"/>
                  </a:ext>
                </a:extLst>
              </a:tr>
              <a:tr h="370840">
                <a:tc>
                  <a:txBody>
                    <a:bodyPr/>
                    <a:lstStyle/>
                    <a:p>
                      <a:r>
                        <a:rPr lang="en-IE" dirty="0"/>
                        <a:t>Surface</a:t>
                      </a:r>
                      <a:r>
                        <a:rPr lang="en-IE" baseline="0" dirty="0"/>
                        <a:t> Waters</a:t>
                      </a:r>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IE" dirty="0"/>
                        <a:t>0.77–92.84 </a:t>
                      </a:r>
                      <a:r>
                        <a:rPr lang="en-IE" dirty="0" err="1"/>
                        <a:t>μg</a:t>
                      </a:r>
                      <a:r>
                        <a:rPr lang="en-IE" baseline="0" dirty="0"/>
                        <a:t> L</a:t>
                      </a:r>
                      <a:r>
                        <a:rPr lang="en-IE" baseline="30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855852"/>
                  </a:ext>
                </a:extLst>
              </a:tr>
            </a:tbl>
          </a:graphicData>
        </a:graphic>
      </p:graphicFrame>
    </p:spTree>
    <p:extLst>
      <p:ext uri="{BB962C8B-B14F-4D97-AF65-F5344CB8AC3E}">
        <p14:creationId xmlns:p14="http://schemas.microsoft.com/office/powerpoint/2010/main" val="434227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C48DEB-C048-E343-BE7D-8B4AA01CA2B4}"/>
              </a:ext>
            </a:extLst>
          </p:cNvPr>
          <p:cNvPicPr>
            <a:picLocks noChangeAspect="1"/>
          </p:cNvPicPr>
          <p:nvPr/>
        </p:nvPicPr>
        <p:blipFill>
          <a:blip r:embed="rId3"/>
          <a:stretch>
            <a:fillRect/>
          </a:stretch>
        </p:blipFill>
        <p:spPr>
          <a:xfrm>
            <a:off x="1080885" y="5810431"/>
            <a:ext cx="2592784" cy="1020564"/>
          </a:xfrm>
          <a:prstGeom prst="rect">
            <a:avLst/>
          </a:prstGeom>
        </p:spPr>
      </p:pic>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661909" y="404415"/>
            <a:ext cx="10044191" cy="1325563"/>
          </a:xfrm>
        </p:spPr>
        <p:txBody>
          <a:bodyPr>
            <a:normAutofit fontScale="90000"/>
          </a:bodyPr>
          <a:lstStyle/>
          <a:p>
            <a:r>
              <a:rPr lang="en-IE" b="1" i="1" dirty="0"/>
              <a:t>IMPACT – Innovative monitoring to prioritise contaminants of emerging concern for Ireland</a:t>
            </a:r>
            <a:endParaRPr lang="en-US" b="1" i="1" dirty="0"/>
          </a:p>
        </p:txBody>
      </p:sp>
      <p:sp>
        <p:nvSpPr>
          <p:cNvPr id="3" name="Content Placeholder 2">
            <a:extLst>
              <a:ext uri="{FF2B5EF4-FFF2-40B4-BE49-F238E27FC236}">
                <a16:creationId xmlns:a16="http://schemas.microsoft.com/office/drawing/2014/main" id="{43025B4A-F640-9542-B92A-CB8DE2B25D80}"/>
              </a:ext>
            </a:extLst>
          </p:cNvPr>
          <p:cNvSpPr>
            <a:spLocks noGrp="1"/>
          </p:cNvSpPr>
          <p:nvPr>
            <p:ph idx="1"/>
          </p:nvPr>
        </p:nvSpPr>
        <p:spPr>
          <a:xfrm>
            <a:off x="299803" y="1819451"/>
            <a:ext cx="10406297" cy="3807985"/>
          </a:xfrm>
        </p:spPr>
        <p:txBody>
          <a:bodyPr anchor="ctr">
            <a:noAutofit/>
          </a:bodyPr>
          <a:lstStyle/>
          <a:p>
            <a:pPr marL="0" lvl="0" indent="0">
              <a:buNone/>
            </a:pPr>
            <a:r>
              <a:rPr lang="en-GB" sz="2400" b="1" dirty="0"/>
              <a:t>DCU P.I.</a:t>
            </a:r>
            <a:r>
              <a:rPr lang="en-GB" sz="2400" dirty="0"/>
              <a:t> </a:t>
            </a:r>
            <a:r>
              <a:rPr lang="en-GB" sz="2400" dirty="0" err="1"/>
              <a:t>Blánaid</a:t>
            </a:r>
            <a:r>
              <a:rPr lang="en-GB" sz="2400" dirty="0"/>
              <a:t> White, Fiona Regan</a:t>
            </a:r>
            <a:endParaRPr lang="en-IE" sz="2400" dirty="0"/>
          </a:p>
          <a:p>
            <a:pPr lvl="0"/>
            <a:r>
              <a:rPr lang="en-IE" sz="2400" dirty="0"/>
              <a:t>Objectives: detect, monitor and risk assess CECs, in particular pesticides, low level pharmaceuticals and personal care and cosmetic products (PCCPs). </a:t>
            </a:r>
          </a:p>
          <a:p>
            <a:pPr lvl="0"/>
            <a:r>
              <a:rPr lang="en-IE" sz="2400" i="1" dirty="0"/>
              <a:t>Will provide detailed insight into the occurrence, fate and impact of CECs in Irish receiving waters, establishing a prioritised list of contaminants of emerging concern in Ireland along with a framework to risk assess these compounds, enabling future policy development to protect and enhance our water quality.</a:t>
            </a:r>
            <a:endParaRPr lang="en-IE" sz="2400" dirty="0"/>
          </a:p>
          <a:p>
            <a:pPr lvl="0"/>
            <a:endParaRPr lang="en-GB" sz="2400" dirty="0"/>
          </a:p>
        </p:txBody>
      </p:sp>
      <p:pic>
        <p:nvPicPr>
          <p:cNvPr id="8" name="Picture 7">
            <a:extLst>
              <a:ext uri="{FF2B5EF4-FFF2-40B4-BE49-F238E27FC236}">
                <a16:creationId xmlns:a16="http://schemas.microsoft.com/office/drawing/2014/main" id="{748D60E7-AC93-CA4F-8385-650128ECEAEF}"/>
              </a:ext>
            </a:extLst>
          </p:cNvPr>
          <p:cNvPicPr>
            <a:picLocks noChangeAspect="1"/>
          </p:cNvPicPr>
          <p:nvPr/>
        </p:nvPicPr>
        <p:blipFill>
          <a:blip r:embed="rId4"/>
          <a:stretch>
            <a:fillRect/>
          </a:stretch>
        </p:blipFill>
        <p:spPr>
          <a:xfrm>
            <a:off x="3412412" y="5720958"/>
            <a:ext cx="2574007" cy="1016515"/>
          </a:xfrm>
          <a:prstGeom prst="rect">
            <a:avLst/>
          </a:prstGeom>
        </p:spPr>
      </p:pic>
      <p:pic>
        <p:nvPicPr>
          <p:cNvPr id="10" name="Picture 9">
            <a:extLst>
              <a:ext uri="{FF2B5EF4-FFF2-40B4-BE49-F238E27FC236}">
                <a16:creationId xmlns:a16="http://schemas.microsoft.com/office/drawing/2014/main" id="{49539469-ED5B-414F-9BC9-A7B7241BFAF1}"/>
              </a:ext>
            </a:extLst>
          </p:cNvPr>
          <p:cNvPicPr>
            <a:picLocks noChangeAspect="1"/>
          </p:cNvPicPr>
          <p:nvPr/>
        </p:nvPicPr>
        <p:blipFill>
          <a:blip r:embed="rId5"/>
          <a:stretch>
            <a:fillRect/>
          </a:stretch>
        </p:blipFill>
        <p:spPr>
          <a:xfrm>
            <a:off x="7414190" y="5720958"/>
            <a:ext cx="3516393" cy="1018955"/>
          </a:xfrm>
          <a:prstGeom prst="rect">
            <a:avLst/>
          </a:prstGeom>
        </p:spPr>
      </p:pic>
      <p:pic>
        <p:nvPicPr>
          <p:cNvPr id="12" name="Picture 11">
            <a:extLst>
              <a:ext uri="{FF2B5EF4-FFF2-40B4-BE49-F238E27FC236}">
                <a16:creationId xmlns:a16="http://schemas.microsoft.com/office/drawing/2014/main" id="{8D4A4DC8-C628-F64F-9DA4-FB459A9EEA10}"/>
              </a:ext>
            </a:extLst>
          </p:cNvPr>
          <p:cNvPicPr>
            <a:picLocks noChangeAspect="1"/>
          </p:cNvPicPr>
          <p:nvPr/>
        </p:nvPicPr>
        <p:blipFill>
          <a:blip r:embed="rId6"/>
          <a:stretch>
            <a:fillRect/>
          </a:stretch>
        </p:blipFill>
        <p:spPr>
          <a:xfrm>
            <a:off x="6049802" y="5720958"/>
            <a:ext cx="1304638" cy="1020564"/>
          </a:xfrm>
          <a:prstGeom prst="rect">
            <a:avLst/>
          </a:prstGeom>
        </p:spPr>
      </p:pic>
      <p:pic>
        <p:nvPicPr>
          <p:cNvPr id="14" name="Picture 4" descr="Image result for d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415501"/>
            <a:ext cx="1297536" cy="141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27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IMPACT Key Objectives</a:t>
            </a:r>
          </a:p>
        </p:txBody>
      </p:sp>
      <p:sp>
        <p:nvSpPr>
          <p:cNvPr id="3" name="Content Placeholder 2"/>
          <p:cNvSpPr>
            <a:spLocks noGrp="1"/>
          </p:cNvSpPr>
          <p:nvPr>
            <p:ph idx="1"/>
          </p:nvPr>
        </p:nvSpPr>
        <p:spPr>
          <a:xfrm>
            <a:off x="304800" y="1485900"/>
            <a:ext cx="10515600" cy="5372100"/>
          </a:xfrm>
        </p:spPr>
        <p:txBody>
          <a:bodyPr>
            <a:normAutofit fontScale="92500" lnSpcReduction="20000"/>
          </a:bodyPr>
          <a:lstStyle/>
          <a:p>
            <a:r>
              <a:rPr lang="en-IE" dirty="0"/>
              <a:t>Prepare a comprehensive desk study on contaminants of emerging concern (CECs);</a:t>
            </a:r>
          </a:p>
          <a:p>
            <a:r>
              <a:rPr lang="en-IE" dirty="0"/>
              <a:t>to use cutting edge analytical techniques to analyse influent, effluent and receiving waters at Ireland’s urban waste water treatment plants, based on water samples collected over a 2 year period in a catchment with both urban and rural influences;.</a:t>
            </a:r>
          </a:p>
          <a:p>
            <a:r>
              <a:rPr lang="en-IE" dirty="0"/>
              <a:t>to screen collected samples using qualitative LC-HRMS for any other potential contaminants of emerging concern using advanced in </a:t>
            </a:r>
            <a:r>
              <a:rPr lang="en-IE" dirty="0" err="1"/>
              <a:t>silico</a:t>
            </a:r>
            <a:r>
              <a:rPr lang="en-IE" dirty="0"/>
              <a:t> HRMS data mining and retention time prediction;</a:t>
            </a:r>
          </a:p>
          <a:p>
            <a:r>
              <a:rPr lang="en-IE" dirty="0"/>
              <a:t>to develop a prioritised list of pesticides, pharmaceuticals and PCCPs for Ireland.</a:t>
            </a:r>
          </a:p>
          <a:p>
            <a:endParaRPr lang="en-IE" dirty="0"/>
          </a:p>
          <a:p>
            <a:r>
              <a:rPr lang="en-IE" dirty="0"/>
              <a:t>Sample sites: </a:t>
            </a:r>
          </a:p>
          <a:p>
            <a:r>
              <a:rPr lang="en-IE" dirty="0"/>
              <a:t>WWTP1: PE 50,000-100,0000</a:t>
            </a:r>
          </a:p>
          <a:p>
            <a:r>
              <a:rPr lang="en-IE" dirty="0"/>
              <a:t>WWTP2: PE &lt;2,000</a:t>
            </a:r>
          </a:p>
          <a:p>
            <a:endParaRPr lang="en-IE" dirty="0"/>
          </a:p>
        </p:txBody>
      </p:sp>
    </p:spTree>
    <p:extLst>
      <p:ext uri="{BB962C8B-B14F-4D97-AF65-F5344CB8AC3E}">
        <p14:creationId xmlns:p14="http://schemas.microsoft.com/office/powerpoint/2010/main" val="3288459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35472" y="1917895"/>
            <a:ext cx="10465878" cy="4476011"/>
            <a:chOff x="106874" y="760629"/>
            <a:chExt cx="12490292" cy="5901425"/>
          </a:xfrm>
        </p:grpSpPr>
        <p:sp>
          <p:nvSpPr>
            <p:cNvPr id="17" name="Rounded Rectangle 16">
              <a:extLst>
                <a:ext uri="{FF2B5EF4-FFF2-40B4-BE49-F238E27FC236}">
                  <a16:creationId xmlns:a16="http://schemas.microsoft.com/office/drawing/2014/main" id="{DA358147-004F-4D40-8B83-9D0A319887BE}"/>
                </a:ext>
              </a:extLst>
            </p:cNvPr>
            <p:cNvSpPr/>
            <p:nvPr/>
          </p:nvSpPr>
          <p:spPr>
            <a:xfrm>
              <a:off x="4310740" y="1802132"/>
              <a:ext cx="4191990" cy="3758935"/>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ounded Rectangle 3">
              <a:extLst>
                <a:ext uri="{FF2B5EF4-FFF2-40B4-BE49-F238E27FC236}">
                  <a16:creationId xmlns:a16="http://schemas.microsoft.com/office/drawing/2014/main" id="{892B8B43-D837-9D4A-9067-B2EF121611A5}"/>
                </a:ext>
              </a:extLst>
            </p:cNvPr>
            <p:cNvSpPr/>
            <p:nvPr/>
          </p:nvSpPr>
          <p:spPr>
            <a:xfrm>
              <a:off x="4560121" y="4282041"/>
              <a:ext cx="1793171" cy="617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Anti- </a:t>
              </a:r>
              <a:r>
                <a:rPr lang="en-US" sz="1600" dirty="0" err="1"/>
                <a:t>inflammatories</a:t>
              </a:r>
              <a:endParaRPr lang="en-US" sz="1600" dirty="0"/>
            </a:p>
          </p:txBody>
        </p:sp>
        <p:sp>
          <p:nvSpPr>
            <p:cNvPr id="5" name="Rounded Rectangle 4">
              <a:extLst>
                <a:ext uri="{FF2B5EF4-FFF2-40B4-BE49-F238E27FC236}">
                  <a16:creationId xmlns:a16="http://schemas.microsoft.com/office/drawing/2014/main" id="{BD75EC6F-E8D5-CA42-8366-60EE39F9053E}"/>
                </a:ext>
              </a:extLst>
            </p:cNvPr>
            <p:cNvSpPr/>
            <p:nvPr/>
          </p:nvSpPr>
          <p:spPr>
            <a:xfrm>
              <a:off x="4560120" y="4975758"/>
              <a:ext cx="1793171" cy="439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Hormones</a:t>
              </a:r>
            </a:p>
          </p:txBody>
        </p:sp>
        <p:sp>
          <p:nvSpPr>
            <p:cNvPr id="6" name="Rounded Rectangle 5">
              <a:extLst>
                <a:ext uri="{FF2B5EF4-FFF2-40B4-BE49-F238E27FC236}">
                  <a16:creationId xmlns:a16="http://schemas.microsoft.com/office/drawing/2014/main" id="{31CA039C-3352-B148-87AE-F1D4CCE9F8C3}"/>
                </a:ext>
              </a:extLst>
            </p:cNvPr>
            <p:cNvSpPr/>
            <p:nvPr/>
          </p:nvSpPr>
          <p:spPr>
            <a:xfrm>
              <a:off x="4560122" y="3766454"/>
              <a:ext cx="1793170" cy="439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Antibiotics</a:t>
              </a:r>
            </a:p>
          </p:txBody>
        </p:sp>
        <p:sp>
          <p:nvSpPr>
            <p:cNvPr id="7" name="Rounded Rectangle 6">
              <a:extLst>
                <a:ext uri="{FF2B5EF4-FFF2-40B4-BE49-F238E27FC236}">
                  <a16:creationId xmlns:a16="http://schemas.microsoft.com/office/drawing/2014/main" id="{BFC5DA13-B8AD-0F4F-A26A-6E808E46F71F}"/>
                </a:ext>
              </a:extLst>
            </p:cNvPr>
            <p:cNvSpPr/>
            <p:nvPr/>
          </p:nvSpPr>
          <p:spPr>
            <a:xfrm>
              <a:off x="5603170" y="2481937"/>
              <a:ext cx="1674421" cy="61751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Insecticides</a:t>
              </a:r>
            </a:p>
          </p:txBody>
        </p:sp>
        <p:sp>
          <p:nvSpPr>
            <p:cNvPr id="8" name="Rounded Rectangle 7">
              <a:extLst>
                <a:ext uri="{FF2B5EF4-FFF2-40B4-BE49-F238E27FC236}">
                  <a16:creationId xmlns:a16="http://schemas.microsoft.com/office/drawing/2014/main" id="{23B50A2A-7B03-EC4D-8074-D25E0CD211BC}"/>
                </a:ext>
              </a:extLst>
            </p:cNvPr>
            <p:cNvSpPr/>
            <p:nvPr/>
          </p:nvSpPr>
          <p:spPr>
            <a:xfrm>
              <a:off x="5603169" y="3175654"/>
              <a:ext cx="1674421" cy="43938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Herbicides</a:t>
              </a:r>
            </a:p>
          </p:txBody>
        </p:sp>
        <p:sp>
          <p:nvSpPr>
            <p:cNvPr id="9" name="Rounded Rectangle 8">
              <a:extLst>
                <a:ext uri="{FF2B5EF4-FFF2-40B4-BE49-F238E27FC236}">
                  <a16:creationId xmlns:a16="http://schemas.microsoft.com/office/drawing/2014/main" id="{8D377A39-5DDE-0342-8E12-BBCABD741F60}"/>
                </a:ext>
              </a:extLst>
            </p:cNvPr>
            <p:cNvSpPr/>
            <p:nvPr/>
          </p:nvSpPr>
          <p:spPr>
            <a:xfrm>
              <a:off x="5603171" y="1966350"/>
              <a:ext cx="1674420" cy="43938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Pesticides</a:t>
              </a:r>
            </a:p>
          </p:txBody>
        </p:sp>
        <p:sp>
          <p:nvSpPr>
            <p:cNvPr id="10" name="Rounded Rectangle 9">
              <a:extLst>
                <a:ext uri="{FF2B5EF4-FFF2-40B4-BE49-F238E27FC236}">
                  <a16:creationId xmlns:a16="http://schemas.microsoft.com/office/drawing/2014/main" id="{033F6573-C152-9D4F-9BC0-C4C481576864}"/>
                </a:ext>
              </a:extLst>
            </p:cNvPr>
            <p:cNvSpPr/>
            <p:nvPr/>
          </p:nvSpPr>
          <p:spPr>
            <a:xfrm>
              <a:off x="6527466" y="4282041"/>
              <a:ext cx="1674421" cy="61751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UV filters</a:t>
              </a:r>
            </a:p>
          </p:txBody>
        </p:sp>
        <p:sp>
          <p:nvSpPr>
            <p:cNvPr id="11" name="Rounded Rectangle 10">
              <a:extLst>
                <a:ext uri="{FF2B5EF4-FFF2-40B4-BE49-F238E27FC236}">
                  <a16:creationId xmlns:a16="http://schemas.microsoft.com/office/drawing/2014/main" id="{F9CAE2E9-D787-6745-9F4B-20B690750089}"/>
                </a:ext>
              </a:extLst>
            </p:cNvPr>
            <p:cNvSpPr/>
            <p:nvPr/>
          </p:nvSpPr>
          <p:spPr>
            <a:xfrm>
              <a:off x="6527465" y="4975758"/>
              <a:ext cx="1674421" cy="43938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Suncreams</a:t>
              </a:r>
              <a:endParaRPr lang="en-US" sz="1600" dirty="0"/>
            </a:p>
          </p:txBody>
        </p:sp>
        <p:sp>
          <p:nvSpPr>
            <p:cNvPr id="12" name="Rounded Rectangle 11">
              <a:extLst>
                <a:ext uri="{FF2B5EF4-FFF2-40B4-BE49-F238E27FC236}">
                  <a16:creationId xmlns:a16="http://schemas.microsoft.com/office/drawing/2014/main" id="{2785E7F2-71D6-864A-8775-1C6CC576AAD8}"/>
                </a:ext>
              </a:extLst>
            </p:cNvPr>
            <p:cNvSpPr/>
            <p:nvPr/>
          </p:nvSpPr>
          <p:spPr>
            <a:xfrm>
              <a:off x="6527467" y="3766454"/>
              <a:ext cx="1674420" cy="43938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Preservatives</a:t>
              </a:r>
            </a:p>
          </p:txBody>
        </p:sp>
        <p:sp>
          <p:nvSpPr>
            <p:cNvPr id="14" name="TextBox 13">
              <a:extLst>
                <a:ext uri="{FF2B5EF4-FFF2-40B4-BE49-F238E27FC236}">
                  <a16:creationId xmlns:a16="http://schemas.microsoft.com/office/drawing/2014/main" id="{145B1A68-7953-DA45-A2D1-5D5A5780E4BF}"/>
                </a:ext>
              </a:extLst>
            </p:cNvPr>
            <p:cNvSpPr txBox="1"/>
            <p:nvPr/>
          </p:nvSpPr>
          <p:spPr>
            <a:xfrm>
              <a:off x="4310739" y="5576452"/>
              <a:ext cx="4413380" cy="446369"/>
            </a:xfrm>
            <a:prstGeom prst="rect">
              <a:avLst/>
            </a:prstGeom>
            <a:noFill/>
          </p:spPr>
          <p:txBody>
            <a:bodyPr wrap="none" rtlCol="0">
              <a:spAutoFit/>
            </a:bodyPr>
            <a:lstStyle/>
            <a:p>
              <a:r>
                <a:rPr lang="en-US" sz="1600" dirty="0"/>
                <a:t>Contaminants of Emerging Concern (CECs)</a:t>
              </a:r>
            </a:p>
          </p:txBody>
        </p:sp>
        <p:sp>
          <p:nvSpPr>
            <p:cNvPr id="18" name="Rounded Rectangle 17">
              <a:extLst>
                <a:ext uri="{FF2B5EF4-FFF2-40B4-BE49-F238E27FC236}">
                  <a16:creationId xmlns:a16="http://schemas.microsoft.com/office/drawing/2014/main" id="{E102F534-8908-5641-AAB5-FE72850E2910}"/>
                </a:ext>
              </a:extLst>
            </p:cNvPr>
            <p:cNvSpPr/>
            <p:nvPr/>
          </p:nvSpPr>
          <p:spPr>
            <a:xfrm>
              <a:off x="106874" y="3227605"/>
              <a:ext cx="1389414" cy="1026227"/>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Innovative Sampling</a:t>
              </a:r>
            </a:p>
          </p:txBody>
        </p:sp>
        <p:cxnSp>
          <p:nvCxnSpPr>
            <p:cNvPr id="20" name="Straight Arrow Connector 19">
              <a:extLst>
                <a:ext uri="{FF2B5EF4-FFF2-40B4-BE49-F238E27FC236}">
                  <a16:creationId xmlns:a16="http://schemas.microsoft.com/office/drawing/2014/main" id="{A56CFB8B-B84C-644F-8F99-FF4C2F743D56}"/>
                </a:ext>
              </a:extLst>
            </p:cNvPr>
            <p:cNvCxnSpPr/>
            <p:nvPr/>
          </p:nvCxnSpPr>
          <p:spPr>
            <a:xfrm>
              <a:off x="1496288" y="3739730"/>
              <a:ext cx="61751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Rounded Rectangle 20">
              <a:extLst>
                <a:ext uri="{FF2B5EF4-FFF2-40B4-BE49-F238E27FC236}">
                  <a16:creationId xmlns:a16="http://schemas.microsoft.com/office/drawing/2014/main" id="{DD02A254-1810-9347-A5F5-5D3D889ECD76}"/>
                </a:ext>
              </a:extLst>
            </p:cNvPr>
            <p:cNvSpPr/>
            <p:nvPr/>
          </p:nvSpPr>
          <p:spPr>
            <a:xfrm>
              <a:off x="2208808" y="2549230"/>
              <a:ext cx="1233048" cy="240277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2" name="Straight Arrow Connector 21">
              <a:extLst>
                <a:ext uri="{FF2B5EF4-FFF2-40B4-BE49-F238E27FC236}">
                  <a16:creationId xmlns:a16="http://schemas.microsoft.com/office/drawing/2014/main" id="{0E1B6773-B1A2-8144-9AE2-661EAF443F4E}"/>
                </a:ext>
              </a:extLst>
            </p:cNvPr>
            <p:cNvCxnSpPr/>
            <p:nvPr/>
          </p:nvCxnSpPr>
          <p:spPr>
            <a:xfrm>
              <a:off x="3572493" y="3724887"/>
              <a:ext cx="61751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Oval 22">
              <a:extLst>
                <a:ext uri="{FF2B5EF4-FFF2-40B4-BE49-F238E27FC236}">
                  <a16:creationId xmlns:a16="http://schemas.microsoft.com/office/drawing/2014/main" id="{38DC94F9-495C-154E-891F-B7C82E314FCB}"/>
                </a:ext>
              </a:extLst>
            </p:cNvPr>
            <p:cNvSpPr/>
            <p:nvPr/>
          </p:nvSpPr>
          <p:spPr>
            <a:xfrm>
              <a:off x="2351311" y="2693217"/>
              <a:ext cx="997528" cy="406234"/>
            </a:xfrm>
            <a:prstGeom prst="ellipse">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DCU</a:t>
              </a:r>
            </a:p>
          </p:txBody>
        </p:sp>
        <p:sp>
          <p:nvSpPr>
            <p:cNvPr id="24" name="Oval 23">
              <a:extLst>
                <a:ext uri="{FF2B5EF4-FFF2-40B4-BE49-F238E27FC236}">
                  <a16:creationId xmlns:a16="http://schemas.microsoft.com/office/drawing/2014/main" id="{AE26EAC2-EE3A-3942-A6AB-E44C52B482B1}"/>
                </a:ext>
              </a:extLst>
            </p:cNvPr>
            <p:cNvSpPr/>
            <p:nvPr/>
          </p:nvSpPr>
          <p:spPr>
            <a:xfrm>
              <a:off x="2349327" y="3240720"/>
              <a:ext cx="997528" cy="406234"/>
            </a:xfrm>
            <a:prstGeom prst="ellipse">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TCD</a:t>
              </a:r>
            </a:p>
          </p:txBody>
        </p:sp>
        <p:sp>
          <p:nvSpPr>
            <p:cNvPr id="25" name="Oval 24">
              <a:extLst>
                <a:ext uri="{FF2B5EF4-FFF2-40B4-BE49-F238E27FC236}">
                  <a16:creationId xmlns:a16="http://schemas.microsoft.com/office/drawing/2014/main" id="{ABE86E99-5782-B54D-97E0-24D04765B79E}"/>
                </a:ext>
              </a:extLst>
            </p:cNvPr>
            <p:cNvSpPr/>
            <p:nvPr/>
          </p:nvSpPr>
          <p:spPr>
            <a:xfrm>
              <a:off x="2318649" y="3791390"/>
              <a:ext cx="997528" cy="406234"/>
            </a:xfrm>
            <a:prstGeom prst="ellipse">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KCL</a:t>
              </a:r>
            </a:p>
          </p:txBody>
        </p:sp>
        <p:sp>
          <p:nvSpPr>
            <p:cNvPr id="26" name="Oval 25">
              <a:extLst>
                <a:ext uri="{FF2B5EF4-FFF2-40B4-BE49-F238E27FC236}">
                  <a16:creationId xmlns:a16="http://schemas.microsoft.com/office/drawing/2014/main" id="{663C549E-95BD-AE43-943E-A9E66001732B}"/>
                </a:ext>
              </a:extLst>
            </p:cNvPr>
            <p:cNvSpPr/>
            <p:nvPr/>
          </p:nvSpPr>
          <p:spPr>
            <a:xfrm>
              <a:off x="2208808" y="4347107"/>
              <a:ext cx="1107369" cy="406234"/>
            </a:xfrm>
            <a:prstGeom prst="ellipse">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CSIC</a:t>
              </a:r>
            </a:p>
          </p:txBody>
        </p:sp>
        <p:sp>
          <p:nvSpPr>
            <p:cNvPr id="27" name="TextBox 26">
              <a:extLst>
                <a:ext uri="{FF2B5EF4-FFF2-40B4-BE49-F238E27FC236}">
                  <a16:creationId xmlns:a16="http://schemas.microsoft.com/office/drawing/2014/main" id="{ADDD3364-A2C4-2949-B72A-B3B1011783CE}"/>
                </a:ext>
              </a:extLst>
            </p:cNvPr>
            <p:cNvSpPr txBox="1"/>
            <p:nvPr/>
          </p:nvSpPr>
          <p:spPr>
            <a:xfrm>
              <a:off x="1976734" y="4976946"/>
              <a:ext cx="1804027" cy="446369"/>
            </a:xfrm>
            <a:prstGeom prst="rect">
              <a:avLst/>
            </a:prstGeom>
            <a:noFill/>
          </p:spPr>
          <p:txBody>
            <a:bodyPr wrap="none" rtlCol="0">
              <a:spAutoFit/>
            </a:bodyPr>
            <a:lstStyle/>
            <a:p>
              <a:r>
                <a:rPr lang="en-US" sz="1600" dirty="0"/>
                <a:t>Sample Analysis</a:t>
              </a:r>
            </a:p>
          </p:txBody>
        </p:sp>
        <p:cxnSp>
          <p:nvCxnSpPr>
            <p:cNvPr id="29" name="Straight Arrow Connector 28">
              <a:extLst>
                <a:ext uri="{FF2B5EF4-FFF2-40B4-BE49-F238E27FC236}">
                  <a16:creationId xmlns:a16="http://schemas.microsoft.com/office/drawing/2014/main" id="{A7C47B89-1750-CE44-946A-4DBB4CADA8E7}"/>
                </a:ext>
              </a:extLst>
            </p:cNvPr>
            <p:cNvCxnSpPr>
              <a:cxnSpLocks/>
            </p:cNvCxnSpPr>
            <p:nvPr/>
          </p:nvCxnSpPr>
          <p:spPr>
            <a:xfrm flipV="1">
              <a:off x="8676904" y="1555659"/>
              <a:ext cx="847106" cy="6303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AF95077A-9964-C149-8CDC-CB947261E1A7}"/>
                </a:ext>
              </a:extLst>
            </p:cNvPr>
            <p:cNvCxnSpPr>
              <a:cxnSpLocks/>
            </p:cNvCxnSpPr>
            <p:nvPr/>
          </p:nvCxnSpPr>
          <p:spPr>
            <a:xfrm flipV="1">
              <a:off x="8767943" y="2976000"/>
              <a:ext cx="910446" cy="2874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CFB3F661-1F1D-344D-A709-DADBAB772D44}"/>
                </a:ext>
              </a:extLst>
            </p:cNvPr>
            <p:cNvCxnSpPr>
              <a:cxnSpLocks/>
            </p:cNvCxnSpPr>
            <p:nvPr/>
          </p:nvCxnSpPr>
          <p:spPr>
            <a:xfrm>
              <a:off x="8676904" y="4138635"/>
              <a:ext cx="953984" cy="2868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65F504ED-8A1D-D347-B0B0-A5F4048F8ADB}"/>
                </a:ext>
              </a:extLst>
            </p:cNvPr>
            <p:cNvCxnSpPr>
              <a:cxnSpLocks/>
            </p:cNvCxnSpPr>
            <p:nvPr/>
          </p:nvCxnSpPr>
          <p:spPr>
            <a:xfrm>
              <a:off x="8676904" y="5161612"/>
              <a:ext cx="728353" cy="50791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0" name="Rounded Rectangle 39">
              <a:extLst>
                <a:ext uri="{FF2B5EF4-FFF2-40B4-BE49-F238E27FC236}">
                  <a16:creationId xmlns:a16="http://schemas.microsoft.com/office/drawing/2014/main" id="{BF6F3EF1-7267-404D-A85B-655143D94F33}"/>
                </a:ext>
              </a:extLst>
            </p:cNvPr>
            <p:cNvSpPr/>
            <p:nvPr/>
          </p:nvSpPr>
          <p:spPr>
            <a:xfrm>
              <a:off x="9630888" y="760629"/>
              <a:ext cx="2375173" cy="1258786"/>
            </a:xfrm>
            <a:prstGeom prst="roundRect">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A prioritized list of CECs for Ireland</a:t>
              </a:r>
            </a:p>
          </p:txBody>
        </p:sp>
        <p:sp>
          <p:nvSpPr>
            <p:cNvPr id="41" name="Rounded Rectangle 40">
              <a:extLst>
                <a:ext uri="{FF2B5EF4-FFF2-40B4-BE49-F238E27FC236}">
                  <a16:creationId xmlns:a16="http://schemas.microsoft.com/office/drawing/2014/main" id="{D596E73F-722F-8B4E-AA08-4F6A1A770B8A}"/>
                </a:ext>
              </a:extLst>
            </p:cNvPr>
            <p:cNvSpPr/>
            <p:nvPr/>
          </p:nvSpPr>
          <p:spPr>
            <a:xfrm>
              <a:off x="9805062" y="2322607"/>
              <a:ext cx="2564756" cy="1258786"/>
            </a:xfrm>
            <a:prstGeom prst="roundRect">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Predictive screening tool for CECs</a:t>
              </a:r>
            </a:p>
          </p:txBody>
        </p:sp>
        <p:sp>
          <p:nvSpPr>
            <p:cNvPr id="42" name="Rounded Rectangle 41">
              <a:extLst>
                <a:ext uri="{FF2B5EF4-FFF2-40B4-BE49-F238E27FC236}">
                  <a16:creationId xmlns:a16="http://schemas.microsoft.com/office/drawing/2014/main" id="{70C4BCF8-DF0E-E044-AD8E-CF5445BDF54E}"/>
                </a:ext>
              </a:extLst>
            </p:cNvPr>
            <p:cNvSpPr/>
            <p:nvPr/>
          </p:nvSpPr>
          <p:spPr>
            <a:xfrm>
              <a:off x="9710062" y="3837702"/>
              <a:ext cx="2887104" cy="1258786"/>
            </a:xfrm>
            <a:prstGeom prst="roundRect">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Assessment of pesticides, pharmaceuticals, PCCPs in wastewaters</a:t>
              </a:r>
            </a:p>
          </p:txBody>
        </p:sp>
        <p:sp>
          <p:nvSpPr>
            <p:cNvPr id="43" name="Rounded Rectangle 42">
              <a:extLst>
                <a:ext uri="{FF2B5EF4-FFF2-40B4-BE49-F238E27FC236}">
                  <a16:creationId xmlns:a16="http://schemas.microsoft.com/office/drawing/2014/main" id="{038D71ED-F2E9-2148-81B1-34949B25BE2F}"/>
                </a:ext>
              </a:extLst>
            </p:cNvPr>
            <p:cNvSpPr/>
            <p:nvPr/>
          </p:nvSpPr>
          <p:spPr>
            <a:xfrm>
              <a:off x="9500256" y="5403268"/>
              <a:ext cx="3067794" cy="1258786"/>
            </a:xfrm>
            <a:prstGeom prst="roundRect">
              <a:avLst/>
            </a:prstGeom>
            <a:solidFill>
              <a:srgbClr val="FF4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Comparative assessment of contaminants in UK and Spanish wastewaters</a:t>
              </a:r>
            </a:p>
          </p:txBody>
        </p:sp>
      </p:grpSp>
      <p:sp>
        <p:nvSpPr>
          <p:cNvPr id="2" name="Title 1"/>
          <p:cNvSpPr>
            <a:spLocks noGrp="1"/>
          </p:cNvSpPr>
          <p:nvPr>
            <p:ph type="title"/>
          </p:nvPr>
        </p:nvSpPr>
        <p:spPr/>
        <p:txBody>
          <a:bodyPr>
            <a:normAutofit fontScale="90000"/>
          </a:bodyPr>
          <a:lstStyle/>
          <a:p>
            <a:r>
              <a:rPr lang="en-IE" dirty="0"/>
              <a:t>IMPACT - Innovative monitoring to prioritise contaminants of emerging concern for Ireland</a:t>
            </a:r>
            <a:br>
              <a:rPr lang="en-IE" dirty="0"/>
            </a:br>
            <a:endParaRPr lang="en-IE" dirty="0"/>
          </a:p>
        </p:txBody>
      </p:sp>
      <p:pic>
        <p:nvPicPr>
          <p:cNvPr id="19" name="Content Placeholder 18">
            <a:extLst>
              <a:ext uri="{FF2B5EF4-FFF2-40B4-BE49-F238E27FC236}">
                <a16:creationId xmlns:a16="http://schemas.microsoft.com/office/drawing/2014/main" id="{7E745270-2778-6044-AEFF-22A206862CC4}"/>
              </a:ext>
            </a:extLst>
          </p:cNvPr>
          <p:cNvPicPr>
            <a:picLocks noGrp="1" noChangeAspect="1"/>
          </p:cNvPicPr>
          <p:nvPr>
            <p:ph idx="1"/>
          </p:nvPr>
        </p:nvPicPr>
        <p:blipFill>
          <a:blip r:embed="rId2"/>
          <a:stretch>
            <a:fillRect/>
          </a:stretch>
        </p:blipFill>
        <p:spPr>
          <a:xfrm>
            <a:off x="3738991" y="1409828"/>
            <a:ext cx="3817051" cy="5286256"/>
          </a:xfrm>
        </p:spPr>
      </p:pic>
    </p:spTree>
    <p:extLst>
      <p:ext uri="{BB962C8B-B14F-4D97-AF65-F5344CB8AC3E}">
        <p14:creationId xmlns:p14="http://schemas.microsoft.com/office/powerpoint/2010/main" val="2477445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8C1B89-B609-0F45-8FF1-47448D0DA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551" y="803049"/>
            <a:ext cx="2266906" cy="2470743"/>
          </a:xfrm>
          <a:prstGeom prst="rect">
            <a:avLst/>
          </a:prstGeom>
          <a:effectLst/>
        </p:spPr>
      </p:pic>
      <p:pic>
        <p:nvPicPr>
          <p:cNvPr id="7" name="Picture 6">
            <a:extLst>
              <a:ext uri="{FF2B5EF4-FFF2-40B4-BE49-F238E27FC236}">
                <a16:creationId xmlns:a16="http://schemas.microsoft.com/office/drawing/2014/main" id="{55A36363-4DFE-514E-9135-251C769DB042}"/>
              </a:ext>
            </a:extLst>
          </p:cNvPr>
          <p:cNvPicPr>
            <a:picLocks noChangeAspect="1"/>
          </p:cNvPicPr>
          <p:nvPr/>
        </p:nvPicPr>
        <p:blipFill>
          <a:blip r:embed="rId3"/>
          <a:stretch>
            <a:fillRect/>
          </a:stretch>
        </p:blipFill>
        <p:spPr>
          <a:xfrm>
            <a:off x="1007035" y="3461344"/>
            <a:ext cx="2621936" cy="2438400"/>
          </a:xfrm>
          <a:prstGeom prst="rect">
            <a:avLst/>
          </a:prstGeom>
        </p:spPr>
      </p:pic>
      <p:pic>
        <p:nvPicPr>
          <p:cNvPr id="11" name="Picture 10">
            <a:extLst>
              <a:ext uri="{FF2B5EF4-FFF2-40B4-BE49-F238E27FC236}">
                <a16:creationId xmlns:a16="http://schemas.microsoft.com/office/drawing/2014/main" id="{161CD6A4-A3D2-7D40-B23E-BF5807A025B0}"/>
              </a:ext>
            </a:extLst>
          </p:cNvPr>
          <p:cNvPicPr>
            <a:picLocks noChangeAspect="1"/>
          </p:cNvPicPr>
          <p:nvPr/>
        </p:nvPicPr>
        <p:blipFill>
          <a:blip r:embed="rId4"/>
          <a:stretch>
            <a:fillRect/>
          </a:stretch>
        </p:blipFill>
        <p:spPr>
          <a:xfrm>
            <a:off x="5815048" y="0"/>
            <a:ext cx="4849091" cy="6858000"/>
          </a:xfrm>
          <a:prstGeom prst="rect">
            <a:avLst/>
          </a:prstGeom>
        </p:spPr>
      </p:pic>
    </p:spTree>
    <p:extLst>
      <p:ext uri="{BB962C8B-B14F-4D97-AF65-F5344CB8AC3E}">
        <p14:creationId xmlns:p14="http://schemas.microsoft.com/office/powerpoint/2010/main" val="3420996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D728-DD65-F847-9D78-C96421379C82}"/>
              </a:ext>
            </a:extLst>
          </p:cNvPr>
          <p:cNvSpPr>
            <a:spLocks noGrp="1"/>
          </p:cNvSpPr>
          <p:nvPr>
            <p:ph type="title"/>
          </p:nvPr>
        </p:nvSpPr>
        <p:spPr/>
        <p:txBody>
          <a:bodyPr/>
          <a:lstStyle/>
          <a:p>
            <a:r>
              <a:rPr lang="en-US" dirty="0"/>
              <a:t>Ecotoxicological Studies</a:t>
            </a:r>
          </a:p>
        </p:txBody>
      </p:sp>
      <p:sp>
        <p:nvSpPr>
          <p:cNvPr id="3" name="Content Placeholder 2">
            <a:extLst>
              <a:ext uri="{FF2B5EF4-FFF2-40B4-BE49-F238E27FC236}">
                <a16:creationId xmlns:a16="http://schemas.microsoft.com/office/drawing/2014/main" id="{4A7D426B-A8D0-4D44-808C-9DB1DA6EAF04}"/>
              </a:ext>
            </a:extLst>
          </p:cNvPr>
          <p:cNvSpPr>
            <a:spLocks noGrp="1"/>
          </p:cNvSpPr>
          <p:nvPr>
            <p:ph idx="1"/>
          </p:nvPr>
        </p:nvSpPr>
        <p:spPr>
          <a:xfrm>
            <a:off x="267901" y="1410550"/>
            <a:ext cx="2211925" cy="4351338"/>
          </a:xfrm>
        </p:spPr>
        <p:txBody>
          <a:bodyPr>
            <a:normAutofit/>
          </a:bodyPr>
          <a:lstStyle/>
          <a:p>
            <a:r>
              <a:rPr lang="en-US" sz="2000" dirty="0"/>
              <a:t> Completed pilot </a:t>
            </a:r>
            <a:r>
              <a:rPr lang="en-US" sz="2000" dirty="0" err="1"/>
              <a:t>ecotox</a:t>
            </a:r>
            <a:r>
              <a:rPr lang="en-US" sz="2000" dirty="0"/>
              <a:t> experiments investigating the individual and combined effects of Cypermethrin and temperature on shredding invertebrates </a:t>
            </a:r>
          </a:p>
        </p:txBody>
      </p:sp>
      <p:pic>
        <p:nvPicPr>
          <p:cNvPr id="8" name="Picture 7">
            <a:extLst>
              <a:ext uri="{FF2B5EF4-FFF2-40B4-BE49-F238E27FC236}">
                <a16:creationId xmlns:a16="http://schemas.microsoft.com/office/drawing/2014/main" id="{EBB74B0B-8DA8-C647-B3E5-245A1A0C0246}"/>
              </a:ext>
            </a:extLst>
          </p:cNvPr>
          <p:cNvPicPr>
            <a:picLocks noChangeAspect="1"/>
          </p:cNvPicPr>
          <p:nvPr/>
        </p:nvPicPr>
        <p:blipFill>
          <a:blip r:embed="rId2"/>
          <a:stretch>
            <a:fillRect/>
          </a:stretch>
        </p:blipFill>
        <p:spPr>
          <a:xfrm>
            <a:off x="2710716" y="1304394"/>
            <a:ext cx="3653116" cy="5169620"/>
          </a:xfrm>
          <a:prstGeom prst="rect">
            <a:avLst/>
          </a:prstGeom>
        </p:spPr>
      </p:pic>
      <p:pic>
        <p:nvPicPr>
          <p:cNvPr id="9" name="Picture 8">
            <a:extLst>
              <a:ext uri="{FF2B5EF4-FFF2-40B4-BE49-F238E27FC236}">
                <a16:creationId xmlns:a16="http://schemas.microsoft.com/office/drawing/2014/main" id="{376710B8-1F8B-B34E-92B0-63C11DE427B7}"/>
              </a:ext>
            </a:extLst>
          </p:cNvPr>
          <p:cNvPicPr>
            <a:picLocks noChangeAspect="1"/>
          </p:cNvPicPr>
          <p:nvPr/>
        </p:nvPicPr>
        <p:blipFill>
          <a:blip r:embed="rId3"/>
          <a:stretch>
            <a:fillRect/>
          </a:stretch>
        </p:blipFill>
        <p:spPr>
          <a:xfrm>
            <a:off x="6763699" y="1410550"/>
            <a:ext cx="3488868" cy="4939109"/>
          </a:xfrm>
          <a:prstGeom prst="rect">
            <a:avLst/>
          </a:prstGeom>
        </p:spPr>
      </p:pic>
    </p:spTree>
    <p:extLst>
      <p:ext uri="{BB962C8B-B14F-4D97-AF65-F5344CB8AC3E}">
        <p14:creationId xmlns:p14="http://schemas.microsoft.com/office/powerpoint/2010/main" val="1511163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39" y="143688"/>
            <a:ext cx="8889459" cy="1325563"/>
          </a:xfrm>
        </p:spPr>
        <p:txBody>
          <a:bodyPr>
            <a:normAutofit/>
          </a:bodyPr>
          <a:lstStyle/>
          <a:p>
            <a:r>
              <a:rPr lang="en-IE" sz="3600" dirty="0"/>
              <a:t>Project Team:</a:t>
            </a:r>
          </a:p>
        </p:txBody>
      </p:sp>
      <p:sp>
        <p:nvSpPr>
          <p:cNvPr id="3" name="Content Placeholder 2"/>
          <p:cNvSpPr>
            <a:spLocks noGrp="1"/>
          </p:cNvSpPr>
          <p:nvPr>
            <p:ph idx="1"/>
          </p:nvPr>
        </p:nvSpPr>
        <p:spPr>
          <a:xfrm>
            <a:off x="475439" y="1488301"/>
            <a:ext cx="10515600" cy="4707712"/>
          </a:xfrm>
        </p:spPr>
        <p:txBody>
          <a:bodyPr>
            <a:normAutofit fontScale="85000" lnSpcReduction="20000"/>
          </a:bodyPr>
          <a:lstStyle/>
          <a:p>
            <a:pPr marL="0" indent="0">
              <a:buNone/>
            </a:pPr>
            <a:r>
              <a:rPr lang="en-IE" dirty="0" err="1"/>
              <a:t>Dr.</a:t>
            </a:r>
            <a:r>
              <a:rPr lang="en-IE" dirty="0"/>
              <a:t> </a:t>
            </a:r>
            <a:r>
              <a:rPr lang="en-IE" dirty="0" err="1"/>
              <a:t>Blánaid</a:t>
            </a:r>
            <a:r>
              <a:rPr lang="en-IE" dirty="0"/>
              <a:t> White (DCU), </a:t>
            </a:r>
          </a:p>
          <a:p>
            <a:pPr marL="0" indent="0">
              <a:buNone/>
            </a:pPr>
            <a:r>
              <a:rPr lang="en-IE" dirty="0" err="1"/>
              <a:t>Prof.</a:t>
            </a:r>
            <a:r>
              <a:rPr lang="en-IE" dirty="0"/>
              <a:t> Fiona Regan (DCU)</a:t>
            </a:r>
          </a:p>
          <a:p>
            <a:pPr marL="0" indent="0">
              <a:buNone/>
            </a:pPr>
            <a:endParaRPr lang="en-IE" dirty="0"/>
          </a:p>
          <a:p>
            <a:pPr marL="0" indent="0">
              <a:buNone/>
            </a:pPr>
            <a:r>
              <a:rPr lang="en-IE" dirty="0" err="1"/>
              <a:t>Dr.</a:t>
            </a:r>
            <a:r>
              <a:rPr lang="en-IE" dirty="0"/>
              <a:t> Leon Barron (KCL) </a:t>
            </a:r>
          </a:p>
          <a:p>
            <a:pPr marL="0" indent="0">
              <a:buNone/>
            </a:pPr>
            <a:endParaRPr lang="en-IE" dirty="0"/>
          </a:p>
          <a:p>
            <a:pPr marL="0" indent="0">
              <a:buNone/>
            </a:pPr>
            <a:r>
              <a:rPr lang="en-IE" dirty="0" err="1"/>
              <a:t>Prof.</a:t>
            </a:r>
            <a:r>
              <a:rPr lang="en-IE" dirty="0"/>
              <a:t> </a:t>
            </a:r>
            <a:r>
              <a:rPr lang="en-IE" dirty="0" err="1"/>
              <a:t>Damia</a:t>
            </a:r>
            <a:r>
              <a:rPr lang="en-IE" dirty="0"/>
              <a:t> </a:t>
            </a:r>
            <a:r>
              <a:rPr lang="en-IE" dirty="0" err="1"/>
              <a:t>Barcelo</a:t>
            </a:r>
            <a:r>
              <a:rPr lang="en-IE" dirty="0"/>
              <a:t> (CSIC)</a:t>
            </a:r>
          </a:p>
          <a:p>
            <a:pPr marL="0" indent="0">
              <a:buNone/>
            </a:pPr>
            <a:endParaRPr lang="en-IE" dirty="0"/>
          </a:p>
          <a:p>
            <a:pPr marL="0" indent="0">
              <a:buNone/>
            </a:pPr>
            <a:r>
              <a:rPr lang="en-IE" dirty="0" err="1"/>
              <a:t>Dr.</a:t>
            </a:r>
            <a:r>
              <a:rPr lang="en-IE" dirty="0"/>
              <a:t> Jeremy Piggott (TCD)</a:t>
            </a:r>
          </a:p>
          <a:p>
            <a:pPr marL="0" indent="0">
              <a:buNone/>
            </a:pPr>
            <a:endParaRPr lang="en-IE" dirty="0"/>
          </a:p>
          <a:p>
            <a:pPr marL="0" indent="0">
              <a:buNone/>
            </a:pPr>
            <a:r>
              <a:rPr lang="en-IE" dirty="0"/>
              <a:t>PhD students - Ms. Imogen Hands, </a:t>
            </a:r>
          </a:p>
          <a:p>
            <a:pPr marL="0" indent="0">
              <a:buNone/>
            </a:pPr>
            <a:r>
              <a:rPr lang="en-IE" dirty="0"/>
              <a:t>Ms. Helena Rapp Wright </a:t>
            </a:r>
          </a:p>
          <a:p>
            <a:pPr marL="0" indent="0">
              <a:buNone/>
            </a:pPr>
            <a:r>
              <a:rPr lang="en-IE" dirty="0"/>
              <a:t>Postdoctoral researcher – TBA </a:t>
            </a:r>
            <a:endParaRPr lang="en-US" dirty="0"/>
          </a:p>
          <a:p>
            <a:endParaRPr lang="en-IE" dirty="0"/>
          </a:p>
        </p:txBody>
      </p:sp>
      <p:pic>
        <p:nvPicPr>
          <p:cNvPr id="9" name="Picture 8">
            <a:extLst>
              <a:ext uri="{FF2B5EF4-FFF2-40B4-BE49-F238E27FC236}">
                <a16:creationId xmlns:a16="http://schemas.microsoft.com/office/drawing/2014/main" id="{FEE16C9E-281E-F044-8AB5-8F5E330AAB89}"/>
              </a:ext>
            </a:extLst>
          </p:cNvPr>
          <p:cNvPicPr/>
          <p:nvPr/>
        </p:nvPicPr>
        <p:blipFill>
          <a:blip r:embed="rId2">
            <a:extLst>
              <a:ext uri="{28A0092B-C50C-407E-A947-70E740481C1C}">
                <a14:useLocalDpi xmlns:a14="http://schemas.microsoft.com/office/drawing/2010/main" val="0"/>
              </a:ext>
            </a:extLst>
          </a:blip>
          <a:stretch>
            <a:fillRect/>
          </a:stretch>
        </p:blipFill>
        <p:spPr>
          <a:xfrm>
            <a:off x="6313359" y="1025717"/>
            <a:ext cx="3864610" cy="969010"/>
          </a:xfrm>
          <a:prstGeom prst="rect">
            <a:avLst/>
          </a:prstGeom>
        </p:spPr>
      </p:pic>
      <p:pic>
        <p:nvPicPr>
          <p:cNvPr id="10" name="Picture 9">
            <a:extLst>
              <a:ext uri="{FF2B5EF4-FFF2-40B4-BE49-F238E27FC236}">
                <a16:creationId xmlns:a16="http://schemas.microsoft.com/office/drawing/2014/main" id="{0A6309EA-18E8-224C-B8F4-C0751941CEB1}"/>
              </a:ext>
            </a:extLst>
          </p:cNvPr>
          <p:cNvPicPr>
            <a:picLocks noChangeAspect="1"/>
          </p:cNvPicPr>
          <p:nvPr/>
        </p:nvPicPr>
        <p:blipFill>
          <a:blip r:embed="rId3"/>
          <a:stretch>
            <a:fillRect/>
          </a:stretch>
        </p:blipFill>
        <p:spPr>
          <a:xfrm>
            <a:off x="6775163" y="2342906"/>
            <a:ext cx="2592784" cy="1020564"/>
          </a:xfrm>
          <a:prstGeom prst="rect">
            <a:avLst/>
          </a:prstGeom>
        </p:spPr>
      </p:pic>
      <p:pic>
        <p:nvPicPr>
          <p:cNvPr id="11" name="Picture 10">
            <a:extLst>
              <a:ext uri="{FF2B5EF4-FFF2-40B4-BE49-F238E27FC236}">
                <a16:creationId xmlns:a16="http://schemas.microsoft.com/office/drawing/2014/main" id="{27819495-D7D2-FF4B-A928-5E759E8BAD01}"/>
              </a:ext>
            </a:extLst>
          </p:cNvPr>
          <p:cNvPicPr>
            <a:picLocks noChangeAspect="1"/>
          </p:cNvPicPr>
          <p:nvPr/>
        </p:nvPicPr>
        <p:blipFill>
          <a:blip r:embed="rId4"/>
          <a:stretch>
            <a:fillRect/>
          </a:stretch>
        </p:blipFill>
        <p:spPr>
          <a:xfrm>
            <a:off x="7419236" y="3731421"/>
            <a:ext cx="1304638" cy="1020564"/>
          </a:xfrm>
          <a:prstGeom prst="rect">
            <a:avLst/>
          </a:prstGeom>
        </p:spPr>
      </p:pic>
      <p:pic>
        <p:nvPicPr>
          <p:cNvPr id="12" name="Picture 11">
            <a:extLst>
              <a:ext uri="{FF2B5EF4-FFF2-40B4-BE49-F238E27FC236}">
                <a16:creationId xmlns:a16="http://schemas.microsoft.com/office/drawing/2014/main" id="{279438EF-5CE2-D446-B121-140110C3E7AF}"/>
              </a:ext>
            </a:extLst>
          </p:cNvPr>
          <p:cNvPicPr>
            <a:picLocks noChangeAspect="1"/>
          </p:cNvPicPr>
          <p:nvPr/>
        </p:nvPicPr>
        <p:blipFill>
          <a:blip r:embed="rId5"/>
          <a:stretch>
            <a:fillRect/>
          </a:stretch>
        </p:blipFill>
        <p:spPr>
          <a:xfrm>
            <a:off x="6313359" y="5221541"/>
            <a:ext cx="3516393" cy="1018955"/>
          </a:xfrm>
          <a:prstGeom prst="rect">
            <a:avLst/>
          </a:prstGeom>
        </p:spPr>
      </p:pic>
    </p:spTree>
    <p:extLst>
      <p:ext uri="{BB962C8B-B14F-4D97-AF65-F5344CB8AC3E}">
        <p14:creationId xmlns:p14="http://schemas.microsoft.com/office/powerpoint/2010/main" val="4051836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720419" y="142774"/>
            <a:ext cx="8647653" cy="1325563"/>
          </a:xfrm>
        </p:spPr>
        <p:txBody>
          <a:bodyPr>
            <a:normAutofit/>
          </a:bodyPr>
          <a:lstStyle/>
          <a:p>
            <a:r>
              <a:rPr lang="en-US" dirty="0"/>
              <a:t>Ireland and CECs – what do we know?</a:t>
            </a:r>
          </a:p>
        </p:txBody>
      </p:sp>
      <p:sp>
        <p:nvSpPr>
          <p:cNvPr id="12" name="Rectangle 11">
            <a:extLst>
              <a:ext uri="{FF2B5EF4-FFF2-40B4-BE49-F238E27FC236}">
                <a16:creationId xmlns:a16="http://schemas.microsoft.com/office/drawing/2014/main" id="{CC36D51E-EE95-8449-AC0F-97A2A5582BF2}"/>
              </a:ext>
            </a:extLst>
          </p:cNvPr>
          <p:cNvSpPr/>
          <p:nvPr/>
        </p:nvSpPr>
        <p:spPr>
          <a:xfrm>
            <a:off x="681406" y="3733538"/>
            <a:ext cx="3959289" cy="369332"/>
          </a:xfrm>
          <a:prstGeom prst="rect">
            <a:avLst/>
          </a:prstGeom>
        </p:spPr>
        <p:txBody>
          <a:bodyPr wrap="none">
            <a:spAutoFit/>
          </a:bodyPr>
          <a:lstStyle/>
          <a:p>
            <a:r>
              <a:rPr lang="en-IE" i="1" dirty="0"/>
              <a:t>Lacey, C et al. </a:t>
            </a:r>
            <a:r>
              <a:rPr lang="fr" i="1" dirty="0" err="1"/>
              <a:t>Sci</a:t>
            </a:r>
            <a:r>
              <a:rPr lang="fr" i="1" dirty="0"/>
              <a:t> </a:t>
            </a:r>
            <a:r>
              <a:rPr lang="fr" i="1" dirty="0" err="1"/>
              <a:t>Talanta</a:t>
            </a:r>
            <a:r>
              <a:rPr lang="fr" i="1" dirty="0"/>
              <a:t> (2008) 75:1089</a:t>
            </a:r>
            <a:endParaRPr lang="en-US" i="1" dirty="0"/>
          </a:p>
        </p:txBody>
      </p:sp>
      <p:sp>
        <p:nvSpPr>
          <p:cNvPr id="13" name="Rectangle 12">
            <a:extLst>
              <a:ext uri="{FF2B5EF4-FFF2-40B4-BE49-F238E27FC236}">
                <a16:creationId xmlns:a16="http://schemas.microsoft.com/office/drawing/2014/main" id="{0EA6D9B7-3611-5447-B9E2-25A198BA95CA}"/>
              </a:ext>
            </a:extLst>
          </p:cNvPr>
          <p:cNvSpPr/>
          <p:nvPr/>
        </p:nvSpPr>
        <p:spPr>
          <a:xfrm>
            <a:off x="199748" y="2070818"/>
            <a:ext cx="4922607" cy="4247317"/>
          </a:xfrm>
          <a:prstGeom prst="rect">
            <a:avLst/>
          </a:prstGeom>
        </p:spPr>
        <p:txBody>
          <a:bodyPr wrap="square">
            <a:spAutoFit/>
          </a:bodyPr>
          <a:lstStyle/>
          <a:p>
            <a:pPr>
              <a:lnSpc>
                <a:spcPct val="150000"/>
              </a:lnSpc>
            </a:pPr>
            <a:r>
              <a:rPr lang="en-IE" dirty="0"/>
              <a:t>3 WWTPs in the greater Dublin area</a:t>
            </a:r>
          </a:p>
          <a:p>
            <a:pPr marL="285750" indent="-285750">
              <a:lnSpc>
                <a:spcPct val="150000"/>
              </a:lnSpc>
              <a:buFont typeface="Arial" panose="020B0604020202020204" pitchFamily="34" charset="0"/>
              <a:buChar char="•"/>
            </a:pPr>
            <a:r>
              <a:rPr lang="en-US" dirty="0"/>
              <a:t>WWTP1: PE 60,000, discharge to estuary</a:t>
            </a:r>
          </a:p>
          <a:p>
            <a:pPr marL="285750" indent="-285750">
              <a:lnSpc>
                <a:spcPct val="150000"/>
              </a:lnSpc>
              <a:buFont typeface="Arial" panose="020B0604020202020204" pitchFamily="34" charset="0"/>
              <a:buChar char="•"/>
            </a:pPr>
            <a:r>
              <a:rPr lang="en-US" dirty="0"/>
              <a:t>WWTP2: PE 90,000, discharge to river</a:t>
            </a:r>
          </a:p>
          <a:p>
            <a:pPr marL="285750" indent="-285750">
              <a:lnSpc>
                <a:spcPct val="150000"/>
              </a:lnSpc>
              <a:buFont typeface="Arial" panose="020B0604020202020204" pitchFamily="34" charset="0"/>
              <a:buChar char="•"/>
            </a:pPr>
            <a:r>
              <a:rPr lang="en-US" dirty="0"/>
              <a:t>WWTP3: PE 1.7 million, discharge to bay</a:t>
            </a:r>
          </a:p>
          <a:p>
            <a:endParaRPr lang="en-IE" dirty="0"/>
          </a:p>
          <a:p>
            <a:endParaRPr lang="en-IE" dirty="0"/>
          </a:p>
          <a:p>
            <a:r>
              <a:rPr lang="en-IE" dirty="0"/>
              <a:t>“the use of antibiotics is one of the most significant threats to long term public health due to the antibiotic resistance explained before”</a:t>
            </a:r>
          </a:p>
          <a:p>
            <a:r>
              <a:rPr lang="en-IE" i="1" dirty="0"/>
              <a:t>Irish Pharmacy Union on European Antibiotics Awareness Day, 2017</a:t>
            </a:r>
            <a:endParaRPr lang="en-US" i="1" dirty="0"/>
          </a:p>
          <a:p>
            <a:pPr marL="285750" indent="-285750">
              <a:buFont typeface="Arial" panose="020B0604020202020204" pitchFamily="34" charset="0"/>
              <a:buChar char="•"/>
            </a:pPr>
            <a:endParaRPr lang="en-US" dirty="0"/>
          </a:p>
          <a:p>
            <a:endParaRPr lang="en-IE" dirty="0"/>
          </a:p>
        </p:txBody>
      </p:sp>
      <p:grpSp>
        <p:nvGrpSpPr>
          <p:cNvPr id="3" name="Group 2"/>
          <p:cNvGrpSpPr/>
          <p:nvPr/>
        </p:nvGrpSpPr>
        <p:grpSpPr>
          <a:xfrm>
            <a:off x="5101856" y="805555"/>
            <a:ext cx="5720803" cy="6052444"/>
            <a:chOff x="5334769" y="805555"/>
            <a:chExt cx="5720803" cy="6052444"/>
          </a:xfrm>
        </p:grpSpPr>
        <p:pic>
          <p:nvPicPr>
            <p:cNvPr id="4" name="Picture 3">
              <a:extLst>
                <a:ext uri="{FF2B5EF4-FFF2-40B4-BE49-F238E27FC236}">
                  <a16:creationId xmlns:a16="http://schemas.microsoft.com/office/drawing/2014/main" id="{52532D2A-C3E1-2844-91DF-01D7DC2C0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1136" y="2857501"/>
              <a:ext cx="1048700" cy="1142998"/>
            </a:xfrm>
            <a:prstGeom prst="rect">
              <a:avLst/>
            </a:prstGeom>
          </p:spPr>
        </p:pic>
        <p:pic>
          <p:nvPicPr>
            <p:cNvPr id="6" name="Picture 5">
              <a:extLst>
                <a:ext uri="{FF2B5EF4-FFF2-40B4-BE49-F238E27FC236}">
                  <a16:creationId xmlns:a16="http://schemas.microsoft.com/office/drawing/2014/main" id="{4A8AEA68-356E-1249-93B5-61BAAAC88068}"/>
                </a:ext>
              </a:extLst>
            </p:cNvPr>
            <p:cNvPicPr>
              <a:picLocks noChangeAspect="1"/>
            </p:cNvPicPr>
            <p:nvPr/>
          </p:nvPicPr>
          <p:blipFill>
            <a:blip r:embed="rId3"/>
            <a:stretch>
              <a:fillRect/>
            </a:stretch>
          </p:blipFill>
          <p:spPr>
            <a:xfrm>
              <a:off x="5334769" y="805555"/>
              <a:ext cx="5720803" cy="6052444"/>
            </a:xfrm>
            <a:prstGeom prst="rect">
              <a:avLst/>
            </a:prstGeom>
          </p:spPr>
        </p:pic>
      </p:grpSp>
    </p:spTree>
    <p:extLst>
      <p:ext uri="{BB962C8B-B14F-4D97-AF65-F5344CB8AC3E}">
        <p14:creationId xmlns:p14="http://schemas.microsoft.com/office/powerpoint/2010/main" val="3346679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661909" y="385365"/>
            <a:ext cx="10114250" cy="1325563"/>
          </a:xfrm>
        </p:spPr>
        <p:txBody>
          <a:bodyPr>
            <a:normAutofit/>
          </a:bodyPr>
          <a:lstStyle/>
          <a:p>
            <a:r>
              <a:rPr lang="en-GB" b="1" i="1" dirty="0"/>
              <a:t>EMPIRE: </a:t>
            </a:r>
            <a:r>
              <a:rPr lang="en-IE" b="1" i="1" dirty="0"/>
              <a:t>Effect based biomonitoring for pharmaceutical pollution in Ireland</a:t>
            </a:r>
            <a:endParaRPr lang="en-US" b="1" i="1" dirty="0"/>
          </a:p>
        </p:txBody>
      </p:sp>
      <p:sp>
        <p:nvSpPr>
          <p:cNvPr id="3" name="Content Placeholder 2">
            <a:extLst>
              <a:ext uri="{FF2B5EF4-FFF2-40B4-BE49-F238E27FC236}">
                <a16:creationId xmlns:a16="http://schemas.microsoft.com/office/drawing/2014/main" id="{43025B4A-F640-9542-B92A-CB8DE2B25D80}"/>
              </a:ext>
            </a:extLst>
          </p:cNvPr>
          <p:cNvSpPr>
            <a:spLocks noGrp="1"/>
          </p:cNvSpPr>
          <p:nvPr>
            <p:ph idx="1"/>
          </p:nvPr>
        </p:nvSpPr>
        <p:spPr>
          <a:xfrm>
            <a:off x="299803" y="2107810"/>
            <a:ext cx="10476356" cy="1542552"/>
          </a:xfrm>
        </p:spPr>
        <p:txBody>
          <a:bodyPr anchor="ctr">
            <a:noAutofit/>
          </a:bodyPr>
          <a:lstStyle/>
          <a:p>
            <a:pPr marL="0" lvl="0" indent="0">
              <a:buNone/>
            </a:pPr>
            <a:r>
              <a:rPr lang="en-GB" sz="2400" b="1" dirty="0"/>
              <a:t>DCU P.I.</a:t>
            </a:r>
            <a:r>
              <a:rPr lang="en-GB" sz="2400" dirty="0"/>
              <a:t> Jenny Lawler, Fiona Regan, </a:t>
            </a:r>
            <a:r>
              <a:rPr lang="en-GB" sz="2400" dirty="0" err="1"/>
              <a:t>Blánaid</a:t>
            </a:r>
            <a:r>
              <a:rPr lang="en-GB" sz="2400" dirty="0"/>
              <a:t> White, Linda Holland</a:t>
            </a:r>
          </a:p>
          <a:p>
            <a:pPr marL="0" indent="0">
              <a:buNone/>
            </a:pPr>
            <a:r>
              <a:rPr lang="en-IE" sz="2400" dirty="0"/>
              <a:t>This project will provide the first comprehensive investigation into the applicability of effect based biomonitoring (EBM) for pharmaceutical pollutants, comprising in vivo and in vitro bioassays to assess the quality of Irish surface waters. </a:t>
            </a:r>
            <a:endParaRPr lang="en-US" sz="2400" dirty="0"/>
          </a:p>
        </p:txBody>
      </p:sp>
      <p:pic>
        <p:nvPicPr>
          <p:cNvPr id="7" name="Picture 2" descr="Image result for epa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363" y="5352134"/>
            <a:ext cx="3321811" cy="1312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d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827" y="5376809"/>
            <a:ext cx="1297536" cy="141549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daphnia resea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62" y="424804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2092446" y="3771899"/>
            <a:ext cx="4122381" cy="3026558"/>
          </a:xfrm>
          <a:prstGeom prst="rect">
            <a:avLst/>
          </a:prstGeom>
        </p:spPr>
      </p:pic>
      <p:sp>
        <p:nvSpPr>
          <p:cNvPr id="6" name="Rectangle 5"/>
          <p:cNvSpPr/>
          <p:nvPr/>
        </p:nvSpPr>
        <p:spPr>
          <a:xfrm>
            <a:off x="1943901" y="4057650"/>
            <a:ext cx="1118787" cy="7238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E" sz="1100" dirty="0"/>
              <a:t>Pharmaceuticals</a:t>
            </a:r>
          </a:p>
        </p:txBody>
      </p:sp>
    </p:spTree>
    <p:extLst>
      <p:ext uri="{BB962C8B-B14F-4D97-AF65-F5344CB8AC3E}">
        <p14:creationId xmlns:p14="http://schemas.microsoft.com/office/powerpoint/2010/main" val="2369377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EMPIRE: Key Objectives</a:t>
            </a:r>
          </a:p>
        </p:txBody>
      </p:sp>
      <p:sp>
        <p:nvSpPr>
          <p:cNvPr id="3" name="Content Placeholder 2"/>
          <p:cNvSpPr>
            <a:spLocks noGrp="1"/>
          </p:cNvSpPr>
          <p:nvPr>
            <p:ph idx="1"/>
          </p:nvPr>
        </p:nvSpPr>
        <p:spPr>
          <a:xfrm>
            <a:off x="838200" y="1825625"/>
            <a:ext cx="9906000" cy="4351338"/>
          </a:xfrm>
        </p:spPr>
        <p:txBody>
          <a:bodyPr>
            <a:normAutofit/>
          </a:bodyPr>
          <a:lstStyle/>
          <a:p>
            <a:r>
              <a:rPr lang="en-IE" dirty="0"/>
              <a:t>Complete a desk based study on life cycle assessment of pharmaceuticals in Ireland </a:t>
            </a:r>
          </a:p>
          <a:p>
            <a:r>
              <a:rPr lang="en-IE" dirty="0"/>
              <a:t>validate analytical methods and bioassays suitable for examination of environmental surface water samples</a:t>
            </a:r>
          </a:p>
          <a:p>
            <a:r>
              <a:rPr lang="en-IE" dirty="0"/>
              <a:t>establish a freshwater </a:t>
            </a:r>
            <a:r>
              <a:rPr lang="en-IE" dirty="0" err="1"/>
              <a:t>mesocosm</a:t>
            </a:r>
            <a:endParaRPr lang="en-IE" dirty="0"/>
          </a:p>
          <a:p>
            <a:r>
              <a:rPr lang="en-IE" dirty="0"/>
              <a:t>identify novel pathways of exposure to pharmaceutical mixtures in freshwater invertebrates</a:t>
            </a:r>
          </a:p>
          <a:p>
            <a:r>
              <a:rPr lang="en-IE" dirty="0"/>
              <a:t>test a suite of bioassays on surface water and validate with chemical analysis.</a:t>
            </a:r>
          </a:p>
        </p:txBody>
      </p:sp>
    </p:spTree>
    <p:extLst>
      <p:ext uri="{BB962C8B-B14F-4D97-AF65-F5344CB8AC3E}">
        <p14:creationId xmlns:p14="http://schemas.microsoft.com/office/powerpoint/2010/main" val="2150295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661909" y="404415"/>
            <a:ext cx="8799227" cy="1325563"/>
          </a:xfrm>
        </p:spPr>
        <p:txBody>
          <a:bodyPr>
            <a:normAutofit fontScale="90000"/>
          </a:bodyPr>
          <a:lstStyle/>
          <a:p>
            <a:r>
              <a:rPr lang="en-GB" b="1" i="1" dirty="0"/>
              <a:t>Protects – Protecting terrestrial ecosystems through sustainable pesticide use</a:t>
            </a:r>
            <a:endParaRPr lang="en-US" b="1" i="1" dirty="0"/>
          </a:p>
        </p:txBody>
      </p:sp>
      <p:sp>
        <p:nvSpPr>
          <p:cNvPr id="3" name="Content Placeholder 2">
            <a:extLst>
              <a:ext uri="{FF2B5EF4-FFF2-40B4-BE49-F238E27FC236}">
                <a16:creationId xmlns:a16="http://schemas.microsoft.com/office/drawing/2014/main" id="{43025B4A-F640-9542-B92A-CB8DE2B25D80}"/>
              </a:ext>
            </a:extLst>
          </p:cNvPr>
          <p:cNvSpPr>
            <a:spLocks noGrp="1"/>
          </p:cNvSpPr>
          <p:nvPr>
            <p:ph idx="1"/>
          </p:nvPr>
        </p:nvSpPr>
        <p:spPr>
          <a:xfrm>
            <a:off x="299803" y="1729979"/>
            <a:ext cx="10577747" cy="3261121"/>
          </a:xfrm>
        </p:spPr>
        <p:txBody>
          <a:bodyPr anchor="ctr">
            <a:noAutofit/>
          </a:bodyPr>
          <a:lstStyle/>
          <a:p>
            <a:pPr marL="0" lvl="0" indent="0">
              <a:buNone/>
            </a:pPr>
            <a:r>
              <a:rPr lang="en-GB" sz="2400" b="1" dirty="0"/>
              <a:t>DCU P.I.</a:t>
            </a:r>
            <a:r>
              <a:rPr lang="en-GB" sz="2400" dirty="0"/>
              <a:t> </a:t>
            </a:r>
            <a:r>
              <a:rPr lang="en-IE" sz="2400" dirty="0" err="1"/>
              <a:t>Blánaid</a:t>
            </a:r>
            <a:r>
              <a:rPr lang="en-IE" sz="2400" dirty="0"/>
              <a:t> White</a:t>
            </a:r>
          </a:p>
          <a:p>
            <a:pPr lvl="0"/>
            <a:r>
              <a:rPr lang="en-IE" sz="2400" dirty="0"/>
              <a:t>The PROTECTS (Protecting Ecosystem Services Through Sustainable Pesticide Use) </a:t>
            </a:r>
            <a:r>
              <a:rPr lang="en-IE" sz="2400" dirty="0" err="1"/>
              <a:t>projectwill</a:t>
            </a:r>
            <a:r>
              <a:rPr lang="en-IE" sz="2400" dirty="0"/>
              <a:t> provide baseline information in an Irish context to build towards mitigating the effects of pesticide use on terrestrial ecosystem services, focussing on pollinators and soils. We will survey pesticide residues in soils and nectar, investigate the potential hazards of pesticide use for bees, and provide recommendations for a soil monitoring programme and how to mitigate any effects on ecosystem services. </a:t>
            </a:r>
            <a:endParaRPr lang="en-GB" sz="2400" dirty="0"/>
          </a:p>
        </p:txBody>
      </p:sp>
      <p:pic>
        <p:nvPicPr>
          <p:cNvPr id="6" name="Picture 5"/>
          <p:cNvPicPr>
            <a:picLocks noChangeAspect="1"/>
          </p:cNvPicPr>
          <p:nvPr/>
        </p:nvPicPr>
        <p:blipFill>
          <a:blip r:embed="rId3"/>
          <a:stretch>
            <a:fillRect/>
          </a:stretch>
        </p:blipFill>
        <p:spPr>
          <a:xfrm>
            <a:off x="10101262" y="5367366"/>
            <a:ext cx="809625" cy="1179615"/>
          </a:xfrm>
          <a:prstGeom prst="rect">
            <a:avLst/>
          </a:prstGeom>
        </p:spPr>
      </p:pic>
      <p:pic>
        <p:nvPicPr>
          <p:cNvPr id="7" name="Picture 6"/>
          <p:cNvPicPr>
            <a:picLocks noChangeAspect="1"/>
          </p:cNvPicPr>
          <p:nvPr/>
        </p:nvPicPr>
        <p:blipFill>
          <a:blip r:embed="rId4"/>
          <a:stretch>
            <a:fillRect/>
          </a:stretch>
        </p:blipFill>
        <p:spPr>
          <a:xfrm>
            <a:off x="8234245" y="5639665"/>
            <a:ext cx="1697949" cy="762552"/>
          </a:xfrm>
          <a:prstGeom prst="rect">
            <a:avLst/>
          </a:prstGeom>
        </p:spPr>
      </p:pic>
      <p:pic>
        <p:nvPicPr>
          <p:cNvPr id="10" name="Picture 9">
            <a:extLst>
              <a:ext uri="{FF2B5EF4-FFF2-40B4-BE49-F238E27FC236}">
                <a16:creationId xmlns:a16="http://schemas.microsoft.com/office/drawing/2014/main" id="{279438EF-5CE2-D446-B121-140110C3E7AF}"/>
              </a:ext>
            </a:extLst>
          </p:cNvPr>
          <p:cNvPicPr>
            <a:picLocks noChangeAspect="1"/>
          </p:cNvPicPr>
          <p:nvPr/>
        </p:nvPicPr>
        <p:blipFill>
          <a:blip r:embed="rId5"/>
          <a:stretch>
            <a:fillRect/>
          </a:stretch>
        </p:blipFill>
        <p:spPr>
          <a:xfrm>
            <a:off x="5316619" y="5709466"/>
            <a:ext cx="2833092" cy="820953"/>
          </a:xfrm>
          <a:prstGeom prst="rect">
            <a:avLst/>
          </a:prstGeom>
        </p:spPr>
      </p:pic>
      <p:pic>
        <p:nvPicPr>
          <p:cNvPr id="12" name="Picture 11"/>
          <p:cNvPicPr>
            <a:picLocks noChangeAspect="1"/>
          </p:cNvPicPr>
          <p:nvPr/>
        </p:nvPicPr>
        <p:blipFill>
          <a:blip r:embed="rId6"/>
          <a:stretch>
            <a:fillRect/>
          </a:stretch>
        </p:blipFill>
        <p:spPr>
          <a:xfrm>
            <a:off x="1482157" y="5639665"/>
            <a:ext cx="1890608" cy="921818"/>
          </a:xfrm>
          <a:prstGeom prst="rect">
            <a:avLst/>
          </a:prstGeom>
        </p:spPr>
      </p:pic>
      <p:pic>
        <p:nvPicPr>
          <p:cNvPr id="13" name="Picture 4" descr="Image result for d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803" y="5639665"/>
            <a:ext cx="987766" cy="10775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3429362" y="5827815"/>
            <a:ext cx="1927821" cy="676518"/>
          </a:xfrm>
          <a:prstGeom prst="rect">
            <a:avLst/>
          </a:prstGeom>
        </p:spPr>
      </p:pic>
    </p:spTree>
    <p:extLst>
      <p:ext uri="{BB962C8B-B14F-4D97-AF65-F5344CB8AC3E}">
        <p14:creationId xmlns:p14="http://schemas.microsoft.com/office/powerpoint/2010/main" val="2074615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661909" y="404415"/>
            <a:ext cx="8799227" cy="1325563"/>
          </a:xfrm>
        </p:spPr>
        <p:txBody>
          <a:bodyPr>
            <a:normAutofit fontScale="90000"/>
          </a:bodyPr>
          <a:lstStyle/>
          <a:p>
            <a:r>
              <a:rPr lang="en-GB" b="1" i="1" dirty="0"/>
              <a:t>Protects – Protecting terrestrial ecosystems through sustainable pesticide use</a:t>
            </a:r>
            <a:endParaRPr lang="en-US" b="1" i="1" dirty="0"/>
          </a:p>
        </p:txBody>
      </p:sp>
      <p:pic>
        <p:nvPicPr>
          <p:cNvPr id="6" name="Picture 5"/>
          <p:cNvPicPr>
            <a:picLocks noChangeAspect="1"/>
          </p:cNvPicPr>
          <p:nvPr/>
        </p:nvPicPr>
        <p:blipFill>
          <a:blip r:embed="rId3"/>
          <a:stretch>
            <a:fillRect/>
          </a:stretch>
        </p:blipFill>
        <p:spPr>
          <a:xfrm>
            <a:off x="10101262" y="5367366"/>
            <a:ext cx="809625" cy="1179615"/>
          </a:xfrm>
          <a:prstGeom prst="rect">
            <a:avLst/>
          </a:prstGeom>
        </p:spPr>
      </p:pic>
      <p:pic>
        <p:nvPicPr>
          <p:cNvPr id="7" name="Picture 6"/>
          <p:cNvPicPr>
            <a:picLocks noChangeAspect="1"/>
          </p:cNvPicPr>
          <p:nvPr/>
        </p:nvPicPr>
        <p:blipFill>
          <a:blip r:embed="rId4"/>
          <a:stretch>
            <a:fillRect/>
          </a:stretch>
        </p:blipFill>
        <p:spPr>
          <a:xfrm>
            <a:off x="8234245" y="5639665"/>
            <a:ext cx="1697949" cy="762552"/>
          </a:xfrm>
          <a:prstGeom prst="rect">
            <a:avLst/>
          </a:prstGeom>
        </p:spPr>
      </p:pic>
      <p:pic>
        <p:nvPicPr>
          <p:cNvPr id="10" name="Picture 9">
            <a:extLst>
              <a:ext uri="{FF2B5EF4-FFF2-40B4-BE49-F238E27FC236}">
                <a16:creationId xmlns:a16="http://schemas.microsoft.com/office/drawing/2014/main" id="{279438EF-5CE2-D446-B121-140110C3E7AF}"/>
              </a:ext>
            </a:extLst>
          </p:cNvPr>
          <p:cNvPicPr>
            <a:picLocks noChangeAspect="1"/>
          </p:cNvPicPr>
          <p:nvPr/>
        </p:nvPicPr>
        <p:blipFill>
          <a:blip r:embed="rId5"/>
          <a:stretch>
            <a:fillRect/>
          </a:stretch>
        </p:blipFill>
        <p:spPr>
          <a:xfrm>
            <a:off x="5316619" y="5709466"/>
            <a:ext cx="2833092" cy="820953"/>
          </a:xfrm>
          <a:prstGeom prst="rect">
            <a:avLst/>
          </a:prstGeom>
        </p:spPr>
      </p:pic>
      <p:pic>
        <p:nvPicPr>
          <p:cNvPr id="12" name="Picture 11"/>
          <p:cNvPicPr>
            <a:picLocks noChangeAspect="1"/>
          </p:cNvPicPr>
          <p:nvPr/>
        </p:nvPicPr>
        <p:blipFill>
          <a:blip r:embed="rId6"/>
          <a:stretch>
            <a:fillRect/>
          </a:stretch>
        </p:blipFill>
        <p:spPr>
          <a:xfrm>
            <a:off x="1482157" y="5639665"/>
            <a:ext cx="1890608" cy="921818"/>
          </a:xfrm>
          <a:prstGeom prst="rect">
            <a:avLst/>
          </a:prstGeom>
        </p:spPr>
      </p:pic>
      <p:pic>
        <p:nvPicPr>
          <p:cNvPr id="13" name="Picture 4" descr="Image result for d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803" y="5639665"/>
            <a:ext cx="987766" cy="10775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3429362" y="5827815"/>
            <a:ext cx="1927821" cy="676518"/>
          </a:xfrm>
          <a:prstGeom prst="rect">
            <a:avLst/>
          </a:prstGeom>
        </p:spPr>
      </p:pic>
      <p:pic>
        <p:nvPicPr>
          <p:cNvPr id="15" name="Picture 14">
            <a:extLst>
              <a:ext uri="{FF2B5EF4-FFF2-40B4-BE49-F238E27FC236}">
                <a16:creationId xmlns:a16="http://schemas.microsoft.com/office/drawing/2014/main" id="{0BFBD7F0-F970-E64A-80F3-A7D069CFBE33}"/>
              </a:ext>
            </a:extLst>
          </p:cNvPr>
          <p:cNvPicPr>
            <a:picLocks noChangeAspect="1"/>
          </p:cNvPicPr>
          <p:nvPr/>
        </p:nvPicPr>
        <p:blipFill rotWithShape="1">
          <a:blip r:embed="rId9">
            <a:extLst>
              <a:ext uri="{28A0092B-C50C-407E-A947-70E740481C1C}">
                <a14:useLocalDpi xmlns:a14="http://schemas.microsoft.com/office/drawing/2010/main" val="0"/>
              </a:ext>
            </a:extLst>
          </a:blip>
          <a:srcRect l="31204" r="25904"/>
          <a:stretch/>
        </p:blipFill>
        <p:spPr>
          <a:xfrm>
            <a:off x="1643301" y="1580006"/>
            <a:ext cx="2875205" cy="3679701"/>
          </a:xfrm>
          <a:prstGeom prst="rect">
            <a:avLst/>
          </a:prstGeom>
        </p:spPr>
      </p:pic>
      <p:pic>
        <p:nvPicPr>
          <p:cNvPr id="16" name="Picture 15">
            <a:extLst>
              <a:ext uri="{FF2B5EF4-FFF2-40B4-BE49-F238E27FC236}">
                <a16:creationId xmlns:a16="http://schemas.microsoft.com/office/drawing/2014/main" id="{5FF1AEE1-6040-2E4A-AAED-80A4F2F2B097}"/>
              </a:ext>
            </a:extLst>
          </p:cNvPr>
          <p:cNvPicPr>
            <a:picLocks noChangeAspect="1"/>
          </p:cNvPicPr>
          <p:nvPr/>
        </p:nvPicPr>
        <p:blipFill rotWithShape="1">
          <a:blip r:embed="rId10">
            <a:extLst>
              <a:ext uri="{28A0092B-C50C-407E-A947-70E740481C1C}">
                <a14:useLocalDpi xmlns:a14="http://schemas.microsoft.com/office/drawing/2010/main" val="0"/>
              </a:ext>
            </a:extLst>
          </a:blip>
          <a:srcRect l="31205" r="26627"/>
          <a:stretch/>
        </p:blipFill>
        <p:spPr>
          <a:xfrm>
            <a:off x="4660117" y="1580004"/>
            <a:ext cx="2826745" cy="3679700"/>
          </a:xfrm>
          <a:prstGeom prst="rect">
            <a:avLst/>
          </a:prstGeom>
        </p:spPr>
      </p:pic>
      <p:pic>
        <p:nvPicPr>
          <p:cNvPr id="17" name="Picture 16">
            <a:extLst>
              <a:ext uri="{FF2B5EF4-FFF2-40B4-BE49-F238E27FC236}">
                <a16:creationId xmlns:a16="http://schemas.microsoft.com/office/drawing/2014/main" id="{C8F8D5B4-C098-4646-A346-6E0D4A5A8C21}"/>
              </a:ext>
            </a:extLst>
          </p:cNvPr>
          <p:cNvPicPr>
            <a:picLocks noChangeAspect="1"/>
          </p:cNvPicPr>
          <p:nvPr/>
        </p:nvPicPr>
        <p:blipFill rotWithShape="1">
          <a:blip r:embed="rId11">
            <a:extLst>
              <a:ext uri="{28A0092B-C50C-407E-A947-70E740481C1C}">
                <a14:useLocalDpi xmlns:a14="http://schemas.microsoft.com/office/drawing/2010/main" val="0"/>
              </a:ext>
            </a:extLst>
          </a:blip>
          <a:srcRect l="30964" r="25542"/>
          <a:stretch/>
        </p:blipFill>
        <p:spPr>
          <a:xfrm>
            <a:off x="7641992" y="1580007"/>
            <a:ext cx="2915585" cy="3679700"/>
          </a:xfrm>
          <a:prstGeom prst="rect">
            <a:avLst/>
          </a:prstGeom>
        </p:spPr>
      </p:pic>
    </p:spTree>
    <p:extLst>
      <p:ext uri="{BB962C8B-B14F-4D97-AF65-F5344CB8AC3E}">
        <p14:creationId xmlns:p14="http://schemas.microsoft.com/office/powerpoint/2010/main" val="2985302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1127355" y="232296"/>
            <a:ext cx="8647653" cy="1325563"/>
          </a:xfrm>
        </p:spPr>
        <p:txBody>
          <a:bodyPr>
            <a:normAutofit/>
          </a:bodyPr>
          <a:lstStyle/>
          <a:p>
            <a:r>
              <a:rPr lang="en-US" dirty="0"/>
              <a:t>Is there an impact to the aquatic environment from WWTP sludge?</a:t>
            </a:r>
          </a:p>
        </p:txBody>
      </p:sp>
      <p:graphicFrame>
        <p:nvGraphicFramePr>
          <p:cNvPr id="7" name="Table 6">
            <a:extLst>
              <a:ext uri="{FF2B5EF4-FFF2-40B4-BE49-F238E27FC236}">
                <a16:creationId xmlns:a16="http://schemas.microsoft.com/office/drawing/2014/main" id="{AC050A27-2DD3-C14A-B6E7-C0E1D67715F6}"/>
              </a:ext>
            </a:extLst>
          </p:cNvPr>
          <p:cNvGraphicFramePr>
            <a:graphicFrameLocks noGrp="1"/>
          </p:cNvGraphicFramePr>
          <p:nvPr>
            <p:extLst>
              <p:ext uri="{D42A27DB-BD31-4B8C-83A1-F6EECF244321}">
                <p14:modId xmlns:p14="http://schemas.microsoft.com/office/powerpoint/2010/main" val="3766274991"/>
              </p:ext>
            </p:extLst>
          </p:nvPr>
        </p:nvGraphicFramePr>
        <p:xfrm>
          <a:off x="253584" y="2266731"/>
          <a:ext cx="8519828" cy="2916936"/>
        </p:xfrm>
        <a:graphic>
          <a:graphicData uri="http://schemas.openxmlformats.org/drawingml/2006/table">
            <a:tbl>
              <a:tblPr firstRow="1" firstCol="1" bandRow="1">
                <a:tableStyleId>{5C22544A-7EE6-4342-B048-85BDC9FD1C3A}</a:tableStyleId>
              </a:tblPr>
              <a:tblGrid>
                <a:gridCol w="996851">
                  <a:extLst>
                    <a:ext uri="{9D8B030D-6E8A-4147-A177-3AD203B41FA5}">
                      <a16:colId xmlns:a16="http://schemas.microsoft.com/office/drawing/2014/main" val="2846897233"/>
                    </a:ext>
                  </a:extLst>
                </a:gridCol>
                <a:gridCol w="1903336">
                  <a:extLst>
                    <a:ext uri="{9D8B030D-6E8A-4147-A177-3AD203B41FA5}">
                      <a16:colId xmlns:a16="http://schemas.microsoft.com/office/drawing/2014/main" val="3756970791"/>
                    </a:ext>
                  </a:extLst>
                </a:gridCol>
                <a:gridCol w="1539047">
                  <a:extLst>
                    <a:ext uri="{9D8B030D-6E8A-4147-A177-3AD203B41FA5}">
                      <a16:colId xmlns:a16="http://schemas.microsoft.com/office/drawing/2014/main" val="1645566060"/>
                    </a:ext>
                  </a:extLst>
                </a:gridCol>
                <a:gridCol w="1417618">
                  <a:extLst>
                    <a:ext uri="{9D8B030D-6E8A-4147-A177-3AD203B41FA5}">
                      <a16:colId xmlns:a16="http://schemas.microsoft.com/office/drawing/2014/main" val="32620552"/>
                    </a:ext>
                  </a:extLst>
                </a:gridCol>
                <a:gridCol w="1462801">
                  <a:extLst>
                    <a:ext uri="{9D8B030D-6E8A-4147-A177-3AD203B41FA5}">
                      <a16:colId xmlns:a16="http://schemas.microsoft.com/office/drawing/2014/main" val="1146041650"/>
                    </a:ext>
                  </a:extLst>
                </a:gridCol>
                <a:gridCol w="1200175">
                  <a:extLst>
                    <a:ext uri="{9D8B030D-6E8A-4147-A177-3AD203B41FA5}">
                      <a16:colId xmlns:a16="http://schemas.microsoft.com/office/drawing/2014/main" val="469290691"/>
                    </a:ext>
                  </a:extLst>
                </a:gridCol>
              </a:tblGrid>
              <a:tr h="409555">
                <a:tc>
                  <a:txBody>
                    <a:bodyPr/>
                    <a:lstStyle/>
                    <a:p>
                      <a:pPr algn="ctr">
                        <a:lnSpc>
                          <a:spcPct val="150000"/>
                        </a:lnSpc>
                        <a:spcAft>
                          <a:spcPts val="0"/>
                        </a:spcAft>
                      </a:pPr>
                      <a:r>
                        <a:rPr lang="en-GB" sz="2000" dirty="0">
                          <a:effectLst/>
                        </a:rPr>
                        <a:t>Year</a:t>
                      </a:r>
                      <a:endParaRPr lang="en-IE"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Agriculture</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Compost</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Landfill</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Other </a:t>
                      </a:r>
                      <a:r>
                        <a:rPr lang="en-GB" sz="2000" baseline="30000">
                          <a:effectLst/>
                        </a:rPr>
                        <a:t>a</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Total</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1216735"/>
                  </a:ext>
                </a:extLst>
              </a:tr>
              <a:tr h="409555">
                <a:tc>
                  <a:txBody>
                    <a:bodyPr/>
                    <a:lstStyle/>
                    <a:p>
                      <a:pPr algn="ctr">
                        <a:lnSpc>
                          <a:spcPct val="150000"/>
                        </a:lnSpc>
                        <a:spcAft>
                          <a:spcPts val="0"/>
                        </a:spcAft>
                      </a:pPr>
                      <a:r>
                        <a:rPr lang="en-GB" sz="2000">
                          <a:effectLst/>
                        </a:rPr>
                        <a:t>2014</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42,483</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9,266</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361</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1,433</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53,543</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0181936"/>
                  </a:ext>
                </a:extLst>
              </a:tr>
              <a:tr h="409555">
                <a:tc>
                  <a:txBody>
                    <a:bodyPr/>
                    <a:lstStyle/>
                    <a:p>
                      <a:pPr algn="ctr">
                        <a:lnSpc>
                          <a:spcPct val="150000"/>
                        </a:lnSpc>
                        <a:spcAft>
                          <a:spcPts val="0"/>
                        </a:spcAft>
                      </a:pPr>
                      <a:r>
                        <a:rPr lang="en-GB" sz="2000">
                          <a:effectLst/>
                        </a:rPr>
                        <a:t>2015</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46,697</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10,946</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94</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650</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58,387</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95585972"/>
                  </a:ext>
                </a:extLst>
              </a:tr>
              <a:tr h="409555">
                <a:tc>
                  <a:txBody>
                    <a:bodyPr/>
                    <a:lstStyle/>
                    <a:p>
                      <a:pPr algn="ctr">
                        <a:lnSpc>
                          <a:spcPct val="150000"/>
                        </a:lnSpc>
                        <a:spcAft>
                          <a:spcPts val="0"/>
                        </a:spcAft>
                      </a:pPr>
                      <a:r>
                        <a:rPr lang="en-GB" sz="2000">
                          <a:effectLst/>
                        </a:rPr>
                        <a:t>2016</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45,344</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dirty="0">
                          <a:effectLst/>
                        </a:rPr>
                        <a:t>9,610</a:t>
                      </a:r>
                      <a:endParaRPr lang="en-IE"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102</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962</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56,018</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22818914"/>
                  </a:ext>
                </a:extLst>
              </a:tr>
              <a:tr h="409555">
                <a:tc>
                  <a:txBody>
                    <a:bodyPr/>
                    <a:lstStyle/>
                    <a:p>
                      <a:pPr algn="ctr">
                        <a:lnSpc>
                          <a:spcPct val="150000"/>
                        </a:lnSpc>
                        <a:spcAft>
                          <a:spcPts val="0"/>
                        </a:spcAft>
                      </a:pPr>
                      <a:r>
                        <a:rPr lang="en-GB" sz="2000">
                          <a:effectLst/>
                        </a:rPr>
                        <a:t>2017</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46,487</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10,065</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87</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2,134</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GB" sz="2000">
                          <a:effectLst/>
                        </a:rPr>
                        <a:t>58,773</a:t>
                      </a:r>
                      <a:endParaRPr lang="en-IE"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5469991"/>
                  </a:ext>
                </a:extLst>
              </a:tr>
              <a:tr h="409555">
                <a:tc gridSpan="6">
                  <a:txBody>
                    <a:bodyPr/>
                    <a:lstStyle/>
                    <a:p>
                      <a:pPr algn="ctr">
                        <a:lnSpc>
                          <a:spcPct val="150000"/>
                        </a:lnSpc>
                        <a:spcAft>
                          <a:spcPts val="0"/>
                        </a:spcAft>
                      </a:pPr>
                      <a:r>
                        <a:rPr lang="en-GB" sz="2000" baseline="30000" dirty="0">
                          <a:effectLst/>
                        </a:rPr>
                        <a:t>a </a:t>
                      </a:r>
                      <a:r>
                        <a:rPr lang="en-GB" sz="2000" dirty="0">
                          <a:effectLst/>
                        </a:rPr>
                        <a:t>Use of sludge in anaerobic digestion, cement production and in storage awaiting land spreading.</a:t>
                      </a:r>
                      <a:endParaRPr lang="en-IE"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6270544"/>
                  </a:ext>
                </a:extLst>
              </a:tr>
            </a:tbl>
          </a:graphicData>
        </a:graphic>
      </p:graphicFrame>
      <p:sp>
        <p:nvSpPr>
          <p:cNvPr id="8" name="Rectangle 1">
            <a:extLst>
              <a:ext uri="{FF2B5EF4-FFF2-40B4-BE49-F238E27FC236}">
                <a16:creationId xmlns:a16="http://schemas.microsoft.com/office/drawing/2014/main" id="{54C754BB-E849-034C-90C4-11FFC51B3785}"/>
              </a:ext>
            </a:extLst>
          </p:cNvPr>
          <p:cNvSpPr>
            <a:spLocks noChangeArrowheads="1"/>
          </p:cNvSpPr>
          <p:nvPr/>
        </p:nvSpPr>
        <p:spPr bwMode="auto">
          <a:xfrm>
            <a:off x="419099" y="1838076"/>
            <a:ext cx="77993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1" u="none" strike="noStrike" cap="none" normalizeH="0" baseline="0" dirty="0">
                <a:ln>
                  <a:noFill/>
                </a:ln>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Sewage sludge reuse and disposal routes measured in tonnes of dry solids</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54756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42B0F6-0BAC-8A45-9AD7-7D791A571DB7}"/>
              </a:ext>
            </a:extLst>
          </p:cNvPr>
          <p:cNvPicPr>
            <a:picLocks noGrp="1" noChangeAspect="1"/>
          </p:cNvPicPr>
          <p:nvPr>
            <p:ph idx="1"/>
          </p:nvPr>
        </p:nvPicPr>
        <p:blipFill>
          <a:blip r:embed="rId2"/>
          <a:stretch>
            <a:fillRect/>
          </a:stretch>
        </p:blipFill>
        <p:spPr>
          <a:xfrm>
            <a:off x="467438" y="210205"/>
            <a:ext cx="8890000" cy="2815967"/>
          </a:xfrm>
        </p:spPr>
      </p:pic>
      <p:pic>
        <p:nvPicPr>
          <p:cNvPr id="6" name="Picture 5" descr="A close up of a sign&#10;&#10;Description generated with very high confidence">
            <a:extLst>
              <a:ext uri="{FF2B5EF4-FFF2-40B4-BE49-F238E27FC236}">
                <a16:creationId xmlns:a16="http://schemas.microsoft.com/office/drawing/2014/main" id="{1B303CBE-4FF1-014C-BF26-594931608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213" y="603777"/>
            <a:ext cx="1314450" cy="2028825"/>
          </a:xfrm>
          <a:prstGeom prst="rect">
            <a:avLst/>
          </a:prstGeom>
        </p:spPr>
      </p:pic>
      <p:sp>
        <p:nvSpPr>
          <p:cNvPr id="9" name="Rectangle 8">
            <a:extLst>
              <a:ext uri="{FF2B5EF4-FFF2-40B4-BE49-F238E27FC236}">
                <a16:creationId xmlns:a16="http://schemas.microsoft.com/office/drawing/2014/main" id="{8F86D0D9-748D-CE44-BB59-44814E4A91C0}"/>
              </a:ext>
            </a:extLst>
          </p:cNvPr>
          <p:cNvSpPr/>
          <p:nvPr/>
        </p:nvSpPr>
        <p:spPr>
          <a:xfrm>
            <a:off x="849367" y="3200160"/>
            <a:ext cx="8891752" cy="3785652"/>
          </a:xfrm>
          <a:prstGeom prst="rect">
            <a:avLst/>
          </a:prstGeom>
        </p:spPr>
        <p:txBody>
          <a:bodyPr wrap="square">
            <a:spAutoFit/>
          </a:bodyPr>
          <a:lstStyle/>
          <a:p>
            <a:pPr marL="285750" indent="-285750">
              <a:buFont typeface="Arial" panose="020B0604020202020204" pitchFamily="34" charset="0"/>
              <a:buChar char="•"/>
            </a:pPr>
            <a:r>
              <a:rPr lang="en-US" sz="2400" dirty="0"/>
              <a:t>2020 Meeting of the Society of Environmental Toxicology and Chemistry (SETAC) – Dublin.</a:t>
            </a:r>
          </a:p>
          <a:p>
            <a:pPr marL="742950" lvl="1" indent="-285750">
              <a:buFont typeface="Arial" panose="020B0604020202020204" pitchFamily="34" charset="0"/>
              <a:buChar char="•"/>
            </a:pPr>
            <a:r>
              <a:rPr lang="en-US" sz="2400" dirty="0"/>
              <a:t>May 2020, Dublin Convention Centre</a:t>
            </a:r>
          </a:p>
          <a:p>
            <a:pPr marL="742950" lvl="1" indent="-285750">
              <a:buFont typeface="Arial" panose="020B0604020202020204" pitchFamily="34" charset="0"/>
              <a:buChar char="•"/>
            </a:pPr>
            <a:r>
              <a:rPr lang="en-US" sz="2400" dirty="0"/>
              <a:t>&gt;2000 participants participants in academia, industry and regulatory agencies</a:t>
            </a:r>
          </a:p>
          <a:p>
            <a:pPr marL="742950" lvl="1" indent="-285750">
              <a:buFont typeface="Arial" panose="020B0604020202020204" pitchFamily="34" charset="0"/>
              <a:buChar char="•"/>
            </a:pPr>
            <a:r>
              <a:rPr lang="en-US" sz="2400" dirty="0"/>
              <a:t>&gt;60 countries </a:t>
            </a:r>
          </a:p>
          <a:p>
            <a:pPr marL="742950" lvl="1" indent="-285750">
              <a:buFont typeface="Arial" panose="020B0604020202020204" pitchFamily="34" charset="0"/>
              <a:buChar char="•"/>
            </a:pPr>
            <a:r>
              <a:rPr lang="en-US" sz="2400" dirty="0"/>
              <a:t>Special session contaminants of emerging concern</a:t>
            </a:r>
          </a:p>
          <a:p>
            <a:pPr marL="742950" lvl="1" indent="-285750">
              <a:buFont typeface="Arial" panose="020B0604020202020204" pitchFamily="34" charset="0"/>
              <a:buChar char="•"/>
            </a:pPr>
            <a:r>
              <a:rPr lang="en-US" sz="2400" dirty="0"/>
              <a:t>IMPACT project : J Piggott (Local Organizing Committee Chair)</a:t>
            </a:r>
          </a:p>
          <a:p>
            <a:pPr marL="742950" lvl="1" indent="-28575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4237580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916DD-1622-B448-98F3-04DB26416CF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306A6E8-0CEE-1542-92BF-ADC93CBCE1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28FF6D0-4156-514D-969D-0B29AB9F1945}"/>
              </a:ext>
            </a:extLst>
          </p:cNvPr>
          <p:cNvPicPr>
            <a:picLocks noChangeAspect="1"/>
          </p:cNvPicPr>
          <p:nvPr/>
        </p:nvPicPr>
        <p:blipFill>
          <a:blip r:embed="rId2"/>
          <a:stretch>
            <a:fillRect/>
          </a:stretch>
        </p:blipFill>
        <p:spPr>
          <a:xfrm>
            <a:off x="12700" y="2026567"/>
            <a:ext cx="12192000" cy="4735003"/>
          </a:xfrm>
          <a:prstGeom prst="rect">
            <a:avLst/>
          </a:prstGeom>
        </p:spPr>
      </p:pic>
      <p:pic>
        <p:nvPicPr>
          <p:cNvPr id="5" name="Picture 4">
            <a:extLst>
              <a:ext uri="{FF2B5EF4-FFF2-40B4-BE49-F238E27FC236}">
                <a16:creationId xmlns:a16="http://schemas.microsoft.com/office/drawing/2014/main" id="{26C3C6F4-DA3D-E24E-A8B6-A792ADA499DE}"/>
              </a:ext>
            </a:extLst>
          </p:cNvPr>
          <p:cNvPicPr>
            <a:picLocks noChangeAspect="1"/>
          </p:cNvPicPr>
          <p:nvPr/>
        </p:nvPicPr>
        <p:blipFill>
          <a:blip r:embed="rId3"/>
          <a:stretch>
            <a:fillRect/>
          </a:stretch>
        </p:blipFill>
        <p:spPr>
          <a:xfrm>
            <a:off x="25400" y="138431"/>
            <a:ext cx="6083300" cy="1888136"/>
          </a:xfrm>
          <a:prstGeom prst="rect">
            <a:avLst/>
          </a:prstGeom>
        </p:spPr>
      </p:pic>
    </p:spTree>
    <p:extLst>
      <p:ext uri="{BB962C8B-B14F-4D97-AF65-F5344CB8AC3E}">
        <p14:creationId xmlns:p14="http://schemas.microsoft.com/office/powerpoint/2010/main" val="4226897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26AB29-F204-E242-881B-0A6B4F85C9D1}"/>
              </a:ext>
            </a:extLst>
          </p:cNvPr>
          <p:cNvPicPr>
            <a:picLocks noChangeAspect="1"/>
          </p:cNvPicPr>
          <p:nvPr/>
        </p:nvPicPr>
        <p:blipFill>
          <a:blip r:embed="rId2"/>
          <a:stretch>
            <a:fillRect/>
          </a:stretch>
        </p:blipFill>
        <p:spPr>
          <a:xfrm>
            <a:off x="350276" y="565829"/>
            <a:ext cx="10611554" cy="5571066"/>
          </a:xfrm>
          <a:prstGeom prst="rect">
            <a:avLst/>
          </a:prstGeom>
        </p:spPr>
      </p:pic>
    </p:spTree>
    <p:extLst>
      <p:ext uri="{BB962C8B-B14F-4D97-AF65-F5344CB8AC3E}">
        <p14:creationId xmlns:p14="http://schemas.microsoft.com/office/powerpoint/2010/main" val="259457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4251487-9DA4-014A-B87D-90EB4EFA02E5}"/>
              </a:ext>
            </a:extLst>
          </p:cNvPr>
          <p:cNvPicPr>
            <a:picLocks noGrp="1" noChangeAspect="1"/>
          </p:cNvPicPr>
          <p:nvPr>
            <p:ph idx="1"/>
          </p:nvPr>
        </p:nvPicPr>
        <p:blipFill rotWithShape="1">
          <a:blip r:embed="rId2"/>
          <a:srcRect l="26099"/>
          <a:stretch/>
        </p:blipFill>
        <p:spPr>
          <a:xfrm>
            <a:off x="1693431" y="2304802"/>
            <a:ext cx="8058983" cy="3026155"/>
          </a:xfrm>
          <a:prstGeom prst="rect">
            <a:avLst/>
          </a:prstGeom>
        </p:spPr>
      </p:pic>
      <p:pic>
        <p:nvPicPr>
          <p:cNvPr id="5" name="Content Placeholder 3">
            <a:extLst>
              <a:ext uri="{FF2B5EF4-FFF2-40B4-BE49-F238E27FC236}">
                <a16:creationId xmlns:a16="http://schemas.microsoft.com/office/drawing/2014/main" id="{34251487-9DA4-014A-B87D-90EB4EFA02E5}"/>
              </a:ext>
            </a:extLst>
          </p:cNvPr>
          <p:cNvPicPr>
            <a:picLocks noChangeAspect="1"/>
          </p:cNvPicPr>
          <p:nvPr/>
        </p:nvPicPr>
        <p:blipFill rotWithShape="1">
          <a:blip r:embed="rId2"/>
          <a:srcRect r="74363" b="78156"/>
          <a:stretch/>
        </p:blipFill>
        <p:spPr>
          <a:xfrm>
            <a:off x="518536" y="2037383"/>
            <a:ext cx="2795707" cy="661025"/>
          </a:xfrm>
          <a:prstGeom prst="rect">
            <a:avLst/>
          </a:prstGeom>
        </p:spPr>
      </p:pic>
    </p:spTree>
    <p:extLst>
      <p:ext uri="{BB962C8B-B14F-4D97-AF65-F5344CB8AC3E}">
        <p14:creationId xmlns:p14="http://schemas.microsoft.com/office/powerpoint/2010/main" val="513285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sp>
        <p:nvSpPr>
          <p:cNvPr id="3" name="Content Placeholder 2"/>
          <p:cNvSpPr>
            <a:spLocks noGrp="1"/>
          </p:cNvSpPr>
          <p:nvPr>
            <p:ph idx="1"/>
          </p:nvPr>
        </p:nvSpPr>
        <p:spPr/>
        <p:txBody>
          <a:bodyPr/>
          <a:lstStyle/>
          <a:p>
            <a:endParaRPr lang="en-IE"/>
          </a:p>
        </p:txBody>
      </p:sp>
      <p:grpSp>
        <p:nvGrpSpPr>
          <p:cNvPr id="7" name="Group 6"/>
          <p:cNvGrpSpPr/>
          <p:nvPr/>
        </p:nvGrpSpPr>
        <p:grpSpPr>
          <a:xfrm>
            <a:off x="150780" y="1690688"/>
            <a:ext cx="10781974" cy="4041913"/>
            <a:chOff x="150780" y="3086101"/>
            <a:chExt cx="10781974" cy="4041913"/>
          </a:xfrm>
        </p:grpSpPr>
        <p:pic>
          <p:nvPicPr>
            <p:cNvPr id="4" name="Content Placeholder 5">
              <a:extLst>
                <a:ext uri="{FF2B5EF4-FFF2-40B4-BE49-F238E27FC236}">
                  <a16:creationId xmlns:a16="http://schemas.microsoft.com/office/drawing/2014/main" id="{6A9F3B93-D27B-2949-8194-38F9410426CD}"/>
                </a:ext>
              </a:extLst>
            </p:cNvPr>
            <p:cNvPicPr>
              <a:picLocks noChangeAspect="1"/>
            </p:cNvPicPr>
            <p:nvPr/>
          </p:nvPicPr>
          <p:blipFill rotWithShape="1">
            <a:blip r:embed="rId2"/>
            <a:srcRect l="1129" t="17246"/>
            <a:stretch/>
          </p:blipFill>
          <p:spPr>
            <a:xfrm>
              <a:off x="150780" y="3450565"/>
              <a:ext cx="10781974" cy="3677449"/>
            </a:xfrm>
            <a:prstGeom prst="rect">
              <a:avLst/>
            </a:prstGeom>
          </p:spPr>
        </p:pic>
        <p:pic>
          <p:nvPicPr>
            <p:cNvPr id="5" name="Content Placeholder 5">
              <a:extLst>
                <a:ext uri="{FF2B5EF4-FFF2-40B4-BE49-F238E27FC236}">
                  <a16:creationId xmlns:a16="http://schemas.microsoft.com/office/drawing/2014/main" id="{6A9F3B93-D27B-2949-8194-38F9410426CD}"/>
                </a:ext>
              </a:extLst>
            </p:cNvPr>
            <p:cNvPicPr>
              <a:picLocks noChangeAspect="1"/>
            </p:cNvPicPr>
            <p:nvPr/>
          </p:nvPicPr>
          <p:blipFill rotWithShape="1">
            <a:blip r:embed="rId2"/>
            <a:srcRect r="37228" b="91798"/>
            <a:stretch/>
          </p:blipFill>
          <p:spPr>
            <a:xfrm>
              <a:off x="150780" y="3086101"/>
              <a:ext cx="6845243" cy="364465"/>
            </a:xfrm>
            <a:prstGeom prst="rect">
              <a:avLst/>
            </a:prstGeom>
          </p:spPr>
        </p:pic>
        <p:sp>
          <p:nvSpPr>
            <p:cNvPr id="6" name="Rectangle 5"/>
            <p:cNvSpPr/>
            <p:nvPr/>
          </p:nvSpPr>
          <p:spPr>
            <a:xfrm>
              <a:off x="6996023" y="6280030"/>
              <a:ext cx="2915728" cy="4658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632579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4E6A488-A12E-8C42-A7BD-CA1A37E62E51}"/>
              </a:ext>
            </a:extLst>
          </p:cNvPr>
          <p:cNvPicPr>
            <a:picLocks noGrp="1" noChangeAspect="1"/>
          </p:cNvPicPr>
          <p:nvPr>
            <p:ph idx="1"/>
          </p:nvPr>
        </p:nvPicPr>
        <p:blipFill rotWithShape="1">
          <a:blip r:embed="rId2"/>
          <a:srcRect l="26254"/>
          <a:stretch/>
        </p:blipFill>
        <p:spPr>
          <a:xfrm>
            <a:off x="1496517" y="2294792"/>
            <a:ext cx="8042061" cy="3298782"/>
          </a:xfrm>
          <a:prstGeom prst="rect">
            <a:avLst/>
          </a:prstGeom>
        </p:spPr>
      </p:pic>
      <p:pic>
        <p:nvPicPr>
          <p:cNvPr id="5" name="Content Placeholder 3">
            <a:extLst>
              <a:ext uri="{FF2B5EF4-FFF2-40B4-BE49-F238E27FC236}">
                <a16:creationId xmlns:a16="http://schemas.microsoft.com/office/drawing/2014/main" id="{14E6A488-A12E-8C42-A7BD-CA1A37E62E51}"/>
              </a:ext>
            </a:extLst>
          </p:cNvPr>
          <p:cNvPicPr>
            <a:picLocks noChangeAspect="1"/>
          </p:cNvPicPr>
          <p:nvPr/>
        </p:nvPicPr>
        <p:blipFill rotWithShape="1">
          <a:blip r:embed="rId2"/>
          <a:srcRect r="74418" b="72508"/>
          <a:stretch/>
        </p:blipFill>
        <p:spPr>
          <a:xfrm>
            <a:off x="349118" y="1387882"/>
            <a:ext cx="2789736" cy="906910"/>
          </a:xfrm>
          <a:prstGeom prst="rect">
            <a:avLst/>
          </a:prstGeom>
        </p:spPr>
      </p:pic>
    </p:spTree>
    <p:extLst>
      <p:ext uri="{BB962C8B-B14F-4D97-AF65-F5344CB8AC3E}">
        <p14:creationId xmlns:p14="http://schemas.microsoft.com/office/powerpoint/2010/main" val="3191955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824C-B45A-4F4D-B033-9537556E1C41}"/>
              </a:ext>
            </a:extLst>
          </p:cNvPr>
          <p:cNvSpPr>
            <a:spLocks noGrp="1"/>
          </p:cNvSpPr>
          <p:nvPr>
            <p:ph type="title"/>
          </p:nvPr>
        </p:nvSpPr>
        <p:spPr>
          <a:xfrm>
            <a:off x="1127355" y="232296"/>
            <a:ext cx="8647653" cy="1325563"/>
          </a:xfrm>
        </p:spPr>
        <p:txBody>
          <a:bodyPr>
            <a:normAutofit/>
          </a:bodyPr>
          <a:lstStyle/>
          <a:p>
            <a:r>
              <a:rPr lang="en-US" dirty="0"/>
              <a:t>Ireland and CECs – what do we know? </a:t>
            </a:r>
          </a:p>
        </p:txBody>
      </p:sp>
      <p:graphicFrame>
        <p:nvGraphicFramePr>
          <p:cNvPr id="3" name="Table 2">
            <a:extLst>
              <a:ext uri="{FF2B5EF4-FFF2-40B4-BE49-F238E27FC236}">
                <a16:creationId xmlns:a16="http://schemas.microsoft.com/office/drawing/2014/main" id="{0B51E75D-1B83-8740-83E7-F6D8B058F2E6}"/>
              </a:ext>
            </a:extLst>
          </p:cNvPr>
          <p:cNvGraphicFramePr>
            <a:graphicFrameLocks noGrp="1"/>
          </p:cNvGraphicFramePr>
          <p:nvPr>
            <p:extLst>
              <p:ext uri="{D42A27DB-BD31-4B8C-83A1-F6EECF244321}">
                <p14:modId xmlns:p14="http://schemas.microsoft.com/office/powerpoint/2010/main" val="552684186"/>
              </p:ext>
            </p:extLst>
          </p:nvPr>
        </p:nvGraphicFramePr>
        <p:xfrm>
          <a:off x="706934" y="2684035"/>
          <a:ext cx="7072037" cy="2554888"/>
        </p:xfrm>
        <a:graphic>
          <a:graphicData uri="http://schemas.openxmlformats.org/drawingml/2006/table">
            <a:tbl>
              <a:tblPr>
                <a:tableStyleId>{5C22544A-7EE6-4342-B048-85BDC9FD1C3A}</a:tableStyleId>
              </a:tblPr>
              <a:tblGrid>
                <a:gridCol w="3511383">
                  <a:extLst>
                    <a:ext uri="{9D8B030D-6E8A-4147-A177-3AD203B41FA5}">
                      <a16:colId xmlns:a16="http://schemas.microsoft.com/office/drawing/2014/main" val="2197757182"/>
                    </a:ext>
                  </a:extLst>
                </a:gridCol>
                <a:gridCol w="1949570">
                  <a:extLst>
                    <a:ext uri="{9D8B030D-6E8A-4147-A177-3AD203B41FA5}">
                      <a16:colId xmlns:a16="http://schemas.microsoft.com/office/drawing/2014/main" val="3154272082"/>
                    </a:ext>
                  </a:extLst>
                </a:gridCol>
                <a:gridCol w="1611084">
                  <a:extLst>
                    <a:ext uri="{9D8B030D-6E8A-4147-A177-3AD203B41FA5}">
                      <a16:colId xmlns:a16="http://schemas.microsoft.com/office/drawing/2014/main" val="149963432"/>
                    </a:ext>
                  </a:extLst>
                </a:gridCol>
              </a:tblGrid>
              <a:tr h="319361">
                <a:tc rowSpan="2">
                  <a:txBody>
                    <a:bodyPr/>
                    <a:lstStyle/>
                    <a:p>
                      <a:pPr>
                        <a:spcAft>
                          <a:spcPts val="0"/>
                        </a:spcAft>
                      </a:pPr>
                      <a:r>
                        <a:rPr lang="en-GB" sz="2000" dirty="0">
                          <a:effectLst/>
                          <a:latin typeface="+mj-lt"/>
                        </a:rPr>
                        <a:t>Compound name</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GB" sz="2000" dirty="0">
                          <a:effectLst/>
                          <a:latin typeface="+mj-lt"/>
                        </a:rPr>
                        <a:t>Rank</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408164000"/>
                  </a:ext>
                </a:extLst>
              </a:tr>
              <a:tr h="319361">
                <a:tc vMerge="1">
                  <a:txBody>
                    <a:bodyPr/>
                    <a:lstStyle/>
                    <a:p>
                      <a:endParaRPr lang="en-US"/>
                    </a:p>
                  </a:txBody>
                  <a:tcPr/>
                </a:tc>
                <a:tc>
                  <a:txBody>
                    <a:bodyPr/>
                    <a:lstStyle/>
                    <a:p>
                      <a:pPr algn="ctr">
                        <a:spcAft>
                          <a:spcPts val="0"/>
                        </a:spcAft>
                      </a:pPr>
                      <a:r>
                        <a:rPr lang="en-GB" sz="2000" dirty="0">
                          <a:effectLst/>
                          <a:latin typeface="+mj-lt"/>
                        </a:rPr>
                        <a:t>2011</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2016</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4199011"/>
                  </a:ext>
                </a:extLst>
              </a:tr>
              <a:tr h="319361">
                <a:tc>
                  <a:txBody>
                    <a:bodyPr/>
                    <a:lstStyle/>
                    <a:p>
                      <a:pPr>
                        <a:spcAft>
                          <a:spcPts val="0"/>
                        </a:spcAft>
                      </a:pPr>
                      <a:r>
                        <a:rPr lang="en-GB" sz="2000" dirty="0">
                          <a:effectLst/>
                          <a:latin typeface="+mj-lt"/>
                        </a:rPr>
                        <a:t>Diclofenac</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22</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38</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759885"/>
                  </a:ext>
                </a:extLst>
              </a:tr>
              <a:tr h="319361">
                <a:tc>
                  <a:txBody>
                    <a:bodyPr/>
                    <a:lstStyle/>
                    <a:p>
                      <a:pPr>
                        <a:spcAft>
                          <a:spcPts val="0"/>
                        </a:spcAft>
                      </a:pPr>
                      <a:r>
                        <a:rPr lang="en-GB" sz="2000" dirty="0">
                          <a:effectLst/>
                          <a:latin typeface="+mj-lt"/>
                        </a:rPr>
                        <a:t>17-Beta-estradiol (E2)</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&gt;100</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&gt;100</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3009319"/>
                  </a:ext>
                </a:extLst>
              </a:tr>
              <a:tr h="319361">
                <a:tc>
                  <a:txBody>
                    <a:bodyPr/>
                    <a:lstStyle/>
                    <a:p>
                      <a:pPr>
                        <a:spcAft>
                          <a:spcPts val="0"/>
                        </a:spcAft>
                      </a:pPr>
                      <a:r>
                        <a:rPr lang="en-GB" sz="2000" dirty="0">
                          <a:effectLst/>
                          <a:latin typeface="+mj-lt"/>
                        </a:rPr>
                        <a:t>17-Alpha-ethinylestradiol (EE2)</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&gt;100</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68</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8965361"/>
                  </a:ext>
                </a:extLst>
              </a:tr>
              <a:tr h="319361">
                <a:tc>
                  <a:txBody>
                    <a:bodyPr/>
                    <a:lstStyle/>
                    <a:p>
                      <a:pPr>
                        <a:spcAft>
                          <a:spcPts val="0"/>
                        </a:spcAft>
                      </a:pPr>
                      <a:r>
                        <a:rPr lang="en-GB" sz="2000" dirty="0">
                          <a:effectLst/>
                          <a:latin typeface="+mj-lt"/>
                        </a:rPr>
                        <a:t>Erythromycin</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a:effectLst/>
                          <a:latin typeface="+mj-lt"/>
                        </a:rPr>
                        <a:t>&gt;100</a:t>
                      </a:r>
                      <a:endParaRPr lang="en-IE" sz="20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&gt;100</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0969060"/>
                  </a:ext>
                </a:extLst>
              </a:tr>
              <a:tr h="319361">
                <a:tc>
                  <a:txBody>
                    <a:bodyPr/>
                    <a:lstStyle/>
                    <a:p>
                      <a:pPr>
                        <a:spcAft>
                          <a:spcPts val="0"/>
                        </a:spcAft>
                      </a:pPr>
                      <a:r>
                        <a:rPr lang="en-GB" sz="2000" dirty="0">
                          <a:effectLst/>
                          <a:latin typeface="+mj-lt"/>
                        </a:rPr>
                        <a:t>Clarithromycin</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a:effectLst/>
                          <a:latin typeface="+mj-lt"/>
                        </a:rPr>
                        <a:t>53</a:t>
                      </a:r>
                      <a:endParaRPr lang="en-IE" sz="20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55</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7372789"/>
                  </a:ext>
                </a:extLst>
              </a:tr>
              <a:tr h="319361">
                <a:tc>
                  <a:txBody>
                    <a:bodyPr/>
                    <a:lstStyle/>
                    <a:p>
                      <a:pPr>
                        <a:spcAft>
                          <a:spcPts val="0"/>
                        </a:spcAft>
                      </a:pPr>
                      <a:r>
                        <a:rPr lang="en-GB" sz="2000" dirty="0">
                          <a:effectLst/>
                          <a:latin typeface="+mj-lt"/>
                        </a:rPr>
                        <a:t>Azithromycin</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a:effectLst/>
                          <a:latin typeface="+mj-lt"/>
                        </a:rPr>
                        <a:t>&gt;100</a:t>
                      </a:r>
                      <a:endParaRPr lang="en-IE" sz="20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GB" sz="2000" dirty="0">
                          <a:effectLst/>
                          <a:latin typeface="+mj-lt"/>
                        </a:rPr>
                        <a:t>&gt;100</a:t>
                      </a:r>
                      <a:endParaRPr lang="en-IE" sz="2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7683625"/>
                  </a:ext>
                </a:extLst>
              </a:tr>
            </a:tbl>
          </a:graphicData>
        </a:graphic>
      </p:graphicFrame>
      <p:sp>
        <p:nvSpPr>
          <p:cNvPr id="5" name="Rectangle 1">
            <a:extLst>
              <a:ext uri="{FF2B5EF4-FFF2-40B4-BE49-F238E27FC236}">
                <a16:creationId xmlns:a16="http://schemas.microsoft.com/office/drawing/2014/main" id="{34613353-8AD2-2145-9784-252DA7DD900E}"/>
              </a:ext>
            </a:extLst>
          </p:cNvPr>
          <p:cNvSpPr>
            <a:spLocks noChangeArrowheads="1"/>
          </p:cNvSpPr>
          <p:nvPr/>
        </p:nvSpPr>
        <p:spPr bwMode="auto">
          <a:xfrm>
            <a:off x="532333" y="1900376"/>
            <a:ext cx="872296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1" u="none" strike="noStrike" cap="none" normalizeH="0" baseline="0" dirty="0">
                <a:ln>
                  <a:noFill/>
                </a:ln>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The top 100 most commonly prescribed products in the order of their prescribing frequency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1" u="none" strike="noStrike" cap="none" normalizeH="0" baseline="0" dirty="0">
                <a:ln>
                  <a:noFill/>
                </a:ln>
                <a:solidFill>
                  <a:srgbClr val="44546A"/>
                </a:solidFill>
                <a:effectLst/>
                <a:latin typeface="Calibri" panose="020F0502020204030204" pitchFamily="34" charset="0"/>
                <a:ea typeface="Times New Roman" panose="02020603050405020304" pitchFamily="18" charset="0"/>
                <a:cs typeface="Times New Roman" panose="02020603050405020304" pitchFamily="18" charset="0"/>
              </a:rPr>
              <a:t>based on General Medical Services (GMS)</a:t>
            </a:r>
            <a:endParaRPr kumimoji="0" lang="en-GB" altLang="en-US"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1820D3D3-51BD-D240-8BDE-CC26D077BF4C}"/>
              </a:ext>
            </a:extLst>
          </p:cNvPr>
          <p:cNvSpPr/>
          <p:nvPr/>
        </p:nvSpPr>
        <p:spPr>
          <a:xfrm>
            <a:off x="3865924" y="5484358"/>
            <a:ext cx="6066020" cy="923330"/>
          </a:xfrm>
          <a:prstGeom prst="rect">
            <a:avLst/>
          </a:prstGeom>
        </p:spPr>
        <p:txBody>
          <a:bodyPr wrap="none">
            <a:spAutoFit/>
          </a:bodyPr>
          <a:lstStyle/>
          <a:p>
            <a:r>
              <a:rPr lang="en-GB" i="1" dirty="0">
                <a:latin typeface="+mj-lt"/>
                <a:ea typeface="Times New Roman" panose="02020603050405020304" pitchFamily="18" charset="0"/>
              </a:rPr>
              <a:t>HPRA Annual Report 2017</a:t>
            </a:r>
          </a:p>
          <a:p>
            <a:r>
              <a:rPr lang="en-IE" i="1" dirty="0">
                <a:latin typeface="+mj-lt"/>
              </a:rPr>
              <a:t>Statistical Analysis of Claims and Payments 2011; </a:t>
            </a:r>
          </a:p>
          <a:p>
            <a:r>
              <a:rPr lang="en-IE" i="1" dirty="0">
                <a:latin typeface="+mj-lt"/>
              </a:rPr>
              <a:t>Health Service Executive Primary Care Reimbursement Service </a:t>
            </a:r>
            <a:endParaRPr lang="en-US" i="1" dirty="0">
              <a:latin typeface="+mj-lt"/>
            </a:endParaRPr>
          </a:p>
        </p:txBody>
      </p:sp>
    </p:spTree>
    <p:extLst>
      <p:ext uri="{BB962C8B-B14F-4D97-AF65-F5344CB8AC3E}">
        <p14:creationId xmlns:p14="http://schemas.microsoft.com/office/powerpoint/2010/main" val="3264221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8575</TotalTime>
  <Words>1545</Words>
  <Application>Microsoft Macintosh PowerPoint</Application>
  <PresentationFormat>Widescreen</PresentationFormat>
  <Paragraphs>423</Paragraphs>
  <Slides>35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 Preliminary findings and on-going projects in Ireland on CECs in urban wastewater   </vt:lpstr>
      <vt:lpstr>PowerPoint Presentation</vt:lpstr>
      <vt:lpstr>Ireland and CECs – what do we know?</vt:lpstr>
      <vt:lpstr>PowerPoint Presentation</vt:lpstr>
      <vt:lpstr>PowerPoint Presentation</vt:lpstr>
      <vt:lpstr>PowerPoint Presentation</vt:lpstr>
      <vt:lpstr>PowerPoint Presentation</vt:lpstr>
      <vt:lpstr>PowerPoint Presentation</vt:lpstr>
      <vt:lpstr>Ireland and CECs – what do we know? </vt:lpstr>
      <vt:lpstr>Ireland and CECs – what do we know?</vt:lpstr>
      <vt:lpstr>Ireland and CECs – what do we know?</vt:lpstr>
      <vt:lpstr>PowerPoint Presentation</vt:lpstr>
      <vt:lpstr>PowerPoint Presentation</vt:lpstr>
      <vt:lpstr>2011-2013 study</vt:lpstr>
      <vt:lpstr>PowerPoint Presentation</vt:lpstr>
      <vt:lpstr>Overview of sites selected in 2013-2015 study</vt:lpstr>
      <vt:lpstr>PowerPoint Presentation</vt:lpstr>
      <vt:lpstr>Dublin POCIS/water estrogens </vt:lpstr>
      <vt:lpstr>Dublin Bay PAHs</vt:lpstr>
      <vt:lpstr>Current CEC Research at DCU Water Institute</vt:lpstr>
      <vt:lpstr>The Role of Passive Sampling in screening and monitoring of new and emerging chemicals</vt:lpstr>
      <vt:lpstr>Potential Sources and Environmental Fates of Certain Phthalates</vt:lpstr>
      <vt:lpstr>Irish Situation</vt:lpstr>
      <vt:lpstr>IMPACT – Innovative monitoring to prioritise contaminants of emerging concern for Ireland</vt:lpstr>
      <vt:lpstr>IMPACT Key Objectives</vt:lpstr>
      <vt:lpstr>IMPACT - Innovative monitoring to prioritise contaminants of emerging concern for Ireland </vt:lpstr>
      <vt:lpstr>PowerPoint Presentation</vt:lpstr>
      <vt:lpstr>Ecotoxicological Studies</vt:lpstr>
      <vt:lpstr>Project Team:</vt:lpstr>
      <vt:lpstr>EMPIRE: Effect based biomonitoring for pharmaceutical pollution in Ireland</vt:lpstr>
      <vt:lpstr>EMPIRE: Key Objectives</vt:lpstr>
      <vt:lpstr>Protects – Protecting terrestrial ecosystems through sustainable pesticide use</vt:lpstr>
      <vt:lpstr>Protects – Protecting terrestrial ecosystems through sustainable pesticide use</vt:lpstr>
      <vt:lpstr>Is there an impact to the aquatic environment from WWTP sludge?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findings and on-going projects in Ireland on CECs in urban wastewater</dc:title>
  <dc:creator>Fiona Regan</dc:creator>
  <cp:lastModifiedBy>Blanaid White</cp:lastModifiedBy>
  <cp:revision>30</cp:revision>
  <dcterms:created xsi:type="dcterms:W3CDTF">2019-02-27T22:23:14Z</dcterms:created>
  <dcterms:modified xsi:type="dcterms:W3CDTF">2019-03-22T23:56:28Z</dcterms:modified>
</cp:coreProperties>
</file>